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embeddedFontLst>
    <p:embeddedFont>
      <p:font typeface="Montserrat Medium"/>
      <p:regular r:id="rId23"/>
      <p:bold r:id="rId24"/>
      <p:italic r:id="rId25"/>
      <p:boldItalic r:id="rId26"/>
    </p:embeddedFont>
    <p:embeddedFont>
      <p:font typeface="Antonio Light"/>
      <p:regular r:id="rId27"/>
      <p:bold r:id="rId28"/>
    </p:embeddedFont>
    <p:embeddedFont>
      <p:font typeface="Raleway Black"/>
      <p:bold r:id="rId29"/>
      <p:boldItalic r:id="rId30"/>
    </p:embeddedFont>
    <p:embeddedFont>
      <p:font typeface="Raleway Medium"/>
      <p:regular r:id="rId31"/>
      <p:bold r:id="rId32"/>
      <p:italic r:id="rId33"/>
      <p:boldItalic r:id="rId34"/>
    </p:embeddedFont>
    <p:embeddedFont>
      <p:font typeface="Antonio"/>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AntonioLight-bold.fntdata"/><Relationship Id="rId27" Type="http://schemas.openxmlformats.org/officeDocument/2006/relationships/font" Target="fonts/Antonio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lack-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Medium-regular.fntdata"/><Relationship Id="rId30" Type="http://schemas.openxmlformats.org/officeDocument/2006/relationships/font" Target="fonts/RalewayBlack-boldItalic.fntdata"/><Relationship Id="rId11" Type="http://schemas.openxmlformats.org/officeDocument/2006/relationships/slide" Target="slides/slide6.xml"/><Relationship Id="rId33" Type="http://schemas.openxmlformats.org/officeDocument/2006/relationships/font" Target="fonts/RalewayMedium-italic.fntdata"/><Relationship Id="rId10" Type="http://schemas.openxmlformats.org/officeDocument/2006/relationships/slide" Target="slides/slide5.xml"/><Relationship Id="rId32" Type="http://schemas.openxmlformats.org/officeDocument/2006/relationships/font" Target="fonts/RalewayMedium-bold.fntdata"/><Relationship Id="rId13" Type="http://schemas.openxmlformats.org/officeDocument/2006/relationships/slide" Target="slides/slide8.xml"/><Relationship Id="rId35" Type="http://schemas.openxmlformats.org/officeDocument/2006/relationships/font" Target="fonts/Antonio-bold.fntdata"/><Relationship Id="rId12" Type="http://schemas.openxmlformats.org/officeDocument/2006/relationships/slide" Target="slides/slide7.xml"/><Relationship Id="rId34" Type="http://schemas.openxmlformats.org/officeDocument/2006/relationships/font" Target="fonts/RalewayMedium-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9.jpg"/><Relationship Id="rId5" Type="http://schemas.openxmlformats.org/officeDocument/2006/relationships/image" Target="../media/image1.png"/><Relationship Id="rId6" Type="http://schemas.openxmlformats.org/officeDocument/2006/relationships/image" Target="../media/image7.jpg"/><Relationship Id="rId7" Type="http://schemas.openxmlformats.org/officeDocument/2006/relationships/image" Target="../media/image12.jpg"/><Relationship Id="rId8"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83" name="Shape 83"/>
        <p:cNvGrpSpPr/>
        <p:nvPr/>
      </p:nvGrpSpPr>
      <p:grpSpPr>
        <a:xfrm>
          <a:off x="0" y="0"/>
          <a:ext cx="0" cy="0"/>
          <a:chOff x="0" y="0"/>
          <a:chExt cx="0" cy="0"/>
        </a:xfrm>
      </p:grpSpPr>
      <p:grpSp>
        <p:nvGrpSpPr>
          <p:cNvPr id="84" name="Google Shape;84;p13"/>
          <p:cNvGrpSpPr/>
          <p:nvPr/>
        </p:nvGrpSpPr>
        <p:grpSpPr>
          <a:xfrm>
            <a:off x="8893042" y="2034365"/>
            <a:ext cx="7137321" cy="7137321"/>
            <a:chOff x="0" y="0"/>
            <a:chExt cx="812800" cy="812800"/>
          </a:xfrm>
        </p:grpSpPr>
        <p:sp>
          <p:nvSpPr>
            <p:cNvPr id="85" name="Google Shape;8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CD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 name="Google Shape;87;p13"/>
          <p:cNvSpPr/>
          <p:nvPr/>
        </p:nvSpPr>
        <p:spPr>
          <a:xfrm>
            <a:off x="9634504" y="1028700"/>
            <a:ext cx="7624796" cy="8142986"/>
          </a:xfrm>
          <a:custGeom>
            <a:rect b="b" l="l" r="r" t="t"/>
            <a:pathLst>
              <a:path extrusionOk="0" h="8142986" w="7624796">
                <a:moveTo>
                  <a:pt x="0" y="0"/>
                </a:moveTo>
                <a:lnTo>
                  <a:pt x="7624796" y="0"/>
                </a:lnTo>
                <a:lnTo>
                  <a:pt x="7624796" y="8142986"/>
                </a:lnTo>
                <a:lnTo>
                  <a:pt x="0" y="814298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8" name="Google Shape;88;p13"/>
          <p:cNvGrpSpPr/>
          <p:nvPr/>
        </p:nvGrpSpPr>
        <p:grpSpPr>
          <a:xfrm>
            <a:off x="14599105" y="5143500"/>
            <a:ext cx="4884164" cy="4884164"/>
            <a:chOff x="0" y="0"/>
            <a:chExt cx="812800" cy="812800"/>
          </a:xfrm>
        </p:grpSpPr>
        <p:sp>
          <p:nvSpPr>
            <p:cNvPr id="89" name="Google Shape;8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 name="Google Shape;91;p13"/>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4">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3"/>
          <p:cNvSpPr/>
          <p:nvPr/>
        </p:nvSpPr>
        <p:spPr>
          <a:xfrm>
            <a:off x="1753164" y="1429821"/>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3"/>
          <p:cNvSpPr/>
          <p:nvPr/>
        </p:nvSpPr>
        <p:spPr>
          <a:xfrm>
            <a:off x="9483559" y="3540245"/>
            <a:ext cx="3587414" cy="2530757"/>
          </a:xfrm>
          <a:custGeom>
            <a:rect b="b" l="l" r="r" t="t"/>
            <a:pathLst>
              <a:path extrusionOk="0" h="2530757" w="3587414">
                <a:moveTo>
                  <a:pt x="0" y="0"/>
                </a:moveTo>
                <a:lnTo>
                  <a:pt x="3587414" y="0"/>
                </a:lnTo>
                <a:lnTo>
                  <a:pt x="3587414" y="2530758"/>
                </a:lnTo>
                <a:lnTo>
                  <a:pt x="0" y="25307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3"/>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5" name="Google Shape;95;p13"/>
          <p:cNvGrpSpPr/>
          <p:nvPr/>
        </p:nvGrpSpPr>
        <p:grpSpPr>
          <a:xfrm>
            <a:off x="16030363" y="824384"/>
            <a:ext cx="2680687" cy="970054"/>
            <a:chOff x="0" y="-19050"/>
            <a:chExt cx="706025" cy="255488"/>
          </a:xfrm>
        </p:grpSpPr>
        <p:sp>
          <p:nvSpPr>
            <p:cNvPr id="96" name="Google Shape;96;p13"/>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3"/>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8" name="Google Shape;98;p13"/>
          <p:cNvSpPr txBox="1"/>
          <p:nvPr/>
        </p:nvSpPr>
        <p:spPr>
          <a:xfrm>
            <a:off x="1632134" y="2942197"/>
            <a:ext cx="6995030" cy="2446249"/>
          </a:xfrm>
          <a:prstGeom prst="rect">
            <a:avLst/>
          </a:prstGeom>
          <a:noFill/>
          <a:ln>
            <a:noFill/>
          </a:ln>
        </p:spPr>
        <p:txBody>
          <a:bodyPr anchorCtr="0" anchor="t" bIns="0" lIns="0" spcFirstLastPara="1" rIns="0" wrap="square" tIns="0">
            <a:spAutoFit/>
          </a:bodyPr>
          <a:lstStyle/>
          <a:p>
            <a:pPr indent="0" lvl="0" marL="0" marR="0" rtl="0" algn="just">
              <a:lnSpc>
                <a:spcPct val="115998"/>
              </a:lnSpc>
              <a:spcBef>
                <a:spcPts val="0"/>
              </a:spcBef>
              <a:spcAft>
                <a:spcPts val="0"/>
              </a:spcAft>
              <a:buNone/>
            </a:pPr>
            <a:r>
              <a:rPr b="1" lang="en-US" sz="16545">
                <a:solidFill>
                  <a:srgbClr val="FFFFFF"/>
                </a:solidFill>
                <a:latin typeface="Antonio"/>
                <a:ea typeface="Antonio"/>
                <a:cs typeface="Antonio"/>
                <a:sym typeface="Antonio"/>
              </a:rPr>
              <a:t>DEPI</a:t>
            </a:r>
            <a:endParaRPr/>
          </a:p>
        </p:txBody>
      </p:sp>
      <p:sp>
        <p:nvSpPr>
          <p:cNvPr id="99" name="Google Shape;99;p13"/>
          <p:cNvSpPr txBox="1"/>
          <p:nvPr/>
        </p:nvSpPr>
        <p:spPr>
          <a:xfrm>
            <a:off x="1753164" y="4881216"/>
            <a:ext cx="9189636" cy="2446249"/>
          </a:xfrm>
          <a:prstGeom prst="rect">
            <a:avLst/>
          </a:prstGeom>
          <a:noFill/>
          <a:ln>
            <a:noFill/>
          </a:ln>
        </p:spPr>
        <p:txBody>
          <a:bodyPr anchorCtr="0" anchor="t" bIns="0" lIns="0" spcFirstLastPara="1" rIns="0" wrap="square" tIns="0">
            <a:spAutoFit/>
          </a:bodyPr>
          <a:lstStyle/>
          <a:p>
            <a:pPr indent="0" lvl="0" marL="0" marR="0" rtl="0" algn="just">
              <a:lnSpc>
                <a:spcPct val="115998"/>
              </a:lnSpc>
              <a:spcBef>
                <a:spcPts val="0"/>
              </a:spcBef>
              <a:spcAft>
                <a:spcPts val="0"/>
              </a:spcAft>
              <a:buNone/>
            </a:pPr>
            <a:r>
              <a:rPr lang="en-US" sz="16545">
                <a:solidFill>
                  <a:srgbClr val="FFFFFF"/>
                </a:solidFill>
                <a:latin typeface="Antonio Light"/>
                <a:ea typeface="Antonio Light"/>
                <a:cs typeface="Antonio Light"/>
                <a:sym typeface="Antonio Light"/>
              </a:rPr>
              <a:t>PROJECT</a:t>
            </a:r>
            <a:endParaRPr/>
          </a:p>
        </p:txBody>
      </p:sp>
      <p:sp>
        <p:nvSpPr>
          <p:cNvPr id="100" name="Google Shape;100;p13"/>
          <p:cNvSpPr txBox="1"/>
          <p:nvPr/>
        </p:nvSpPr>
        <p:spPr>
          <a:xfrm>
            <a:off x="2704359" y="1448871"/>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101" name="Google Shape;101;p13"/>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01/17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395" name="Shape 395"/>
        <p:cNvGrpSpPr/>
        <p:nvPr/>
      </p:nvGrpSpPr>
      <p:grpSpPr>
        <a:xfrm>
          <a:off x="0" y="0"/>
          <a:ext cx="0" cy="0"/>
          <a:chOff x="0" y="0"/>
          <a:chExt cx="0" cy="0"/>
        </a:xfrm>
      </p:grpSpPr>
      <p:sp>
        <p:nvSpPr>
          <p:cNvPr id="396" name="Google Shape;396;p22"/>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22"/>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98" name="Google Shape;398;p22"/>
          <p:cNvGrpSpPr/>
          <p:nvPr/>
        </p:nvGrpSpPr>
        <p:grpSpPr>
          <a:xfrm rot="10800000">
            <a:off x="16802847" y="8413630"/>
            <a:ext cx="666614" cy="666614"/>
            <a:chOff x="0" y="0"/>
            <a:chExt cx="812800" cy="812800"/>
          </a:xfrm>
        </p:grpSpPr>
        <p:sp>
          <p:nvSpPr>
            <p:cNvPr id="399" name="Google Shape;39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22"/>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1" name="Google Shape;401;p22"/>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2" name="Google Shape;402;p22"/>
          <p:cNvGrpSpPr/>
          <p:nvPr/>
        </p:nvGrpSpPr>
        <p:grpSpPr>
          <a:xfrm>
            <a:off x="16030363" y="824384"/>
            <a:ext cx="2680687" cy="970054"/>
            <a:chOff x="0" y="-19050"/>
            <a:chExt cx="706025" cy="255488"/>
          </a:xfrm>
        </p:grpSpPr>
        <p:sp>
          <p:nvSpPr>
            <p:cNvPr id="403" name="Google Shape;403;p22"/>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22"/>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5" name="Google Shape;405;p22"/>
          <p:cNvGrpSpPr/>
          <p:nvPr/>
        </p:nvGrpSpPr>
        <p:grpSpPr>
          <a:xfrm>
            <a:off x="632898" y="2889528"/>
            <a:ext cx="666614" cy="666614"/>
            <a:chOff x="0" y="0"/>
            <a:chExt cx="812800" cy="812800"/>
          </a:xfrm>
        </p:grpSpPr>
        <p:sp>
          <p:nvSpPr>
            <p:cNvPr id="406" name="Google Shape;40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 name="Google Shape;407;p22"/>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8" name="Google Shape;408;p22"/>
          <p:cNvGrpSpPr/>
          <p:nvPr/>
        </p:nvGrpSpPr>
        <p:grpSpPr>
          <a:xfrm>
            <a:off x="8741633" y="2399113"/>
            <a:ext cx="666614" cy="666614"/>
            <a:chOff x="0" y="0"/>
            <a:chExt cx="812800" cy="812800"/>
          </a:xfrm>
        </p:grpSpPr>
        <p:sp>
          <p:nvSpPr>
            <p:cNvPr id="409" name="Google Shape;40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22"/>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1" name="Google Shape;411;p22"/>
          <p:cNvGrpSpPr/>
          <p:nvPr/>
        </p:nvGrpSpPr>
        <p:grpSpPr>
          <a:xfrm>
            <a:off x="8614137" y="8407473"/>
            <a:ext cx="666614" cy="666614"/>
            <a:chOff x="0" y="0"/>
            <a:chExt cx="812800" cy="812800"/>
          </a:xfrm>
        </p:grpSpPr>
        <p:sp>
          <p:nvSpPr>
            <p:cNvPr id="412" name="Google Shape;41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22"/>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4" name="Google Shape;414;p22"/>
          <p:cNvGrpSpPr/>
          <p:nvPr/>
        </p:nvGrpSpPr>
        <p:grpSpPr>
          <a:xfrm rot="10800000">
            <a:off x="16925993" y="2297651"/>
            <a:ext cx="666614" cy="666614"/>
            <a:chOff x="0" y="0"/>
            <a:chExt cx="812800" cy="812800"/>
          </a:xfrm>
        </p:grpSpPr>
        <p:sp>
          <p:nvSpPr>
            <p:cNvPr id="415" name="Google Shape;41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22"/>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7" name="Google Shape;417;p22"/>
          <p:cNvSpPr/>
          <p:nvPr/>
        </p:nvSpPr>
        <p:spPr>
          <a:xfrm>
            <a:off x="9074940" y="2606328"/>
            <a:ext cx="8093060" cy="6140609"/>
          </a:xfrm>
          <a:custGeom>
            <a:rect b="b" l="l" r="r" t="t"/>
            <a:pathLst>
              <a:path extrusionOk="0" h="6140609" w="8093060">
                <a:moveTo>
                  <a:pt x="0" y="0"/>
                </a:moveTo>
                <a:lnTo>
                  <a:pt x="8093060" y="0"/>
                </a:lnTo>
                <a:lnTo>
                  <a:pt x="8093060" y="6140609"/>
                </a:lnTo>
                <a:lnTo>
                  <a:pt x="0" y="614060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22"/>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419" name="Google Shape;419;p22"/>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10/17</a:t>
            </a:r>
            <a:endParaRPr/>
          </a:p>
        </p:txBody>
      </p:sp>
      <p:sp>
        <p:nvSpPr>
          <p:cNvPr id="420" name="Google Shape;420;p22"/>
          <p:cNvSpPr txBox="1"/>
          <p:nvPr/>
        </p:nvSpPr>
        <p:spPr>
          <a:xfrm>
            <a:off x="5305993" y="404142"/>
            <a:ext cx="9382764" cy="2818693"/>
          </a:xfrm>
          <a:prstGeom prst="rect">
            <a:avLst/>
          </a:prstGeom>
          <a:noFill/>
          <a:ln>
            <a:noFill/>
          </a:ln>
        </p:spPr>
        <p:txBody>
          <a:bodyPr anchorCtr="0" anchor="t" bIns="0" lIns="0" spcFirstLastPara="1" rIns="0" wrap="square" tIns="0">
            <a:spAutoFit/>
          </a:bodyPr>
          <a:lstStyle/>
          <a:p>
            <a:pPr indent="0" lvl="0" marL="0" marR="0" rtl="0" algn="ctr">
              <a:lnSpc>
                <a:spcPct val="116007"/>
              </a:lnSpc>
              <a:spcBef>
                <a:spcPts val="0"/>
              </a:spcBef>
              <a:spcAft>
                <a:spcPts val="0"/>
              </a:spcAft>
              <a:buNone/>
            </a:pPr>
            <a:r>
              <a:rPr lang="en-US" sz="9533">
                <a:solidFill>
                  <a:srgbClr val="FFFFFF"/>
                </a:solidFill>
                <a:latin typeface="Antonio Light"/>
                <a:ea typeface="Antonio Light"/>
                <a:cs typeface="Antonio Light"/>
                <a:sym typeface="Antonio Light"/>
              </a:rPr>
              <a:t>STATIC &amp; OSPF ROUTING</a:t>
            </a:r>
            <a:endParaRPr/>
          </a:p>
          <a:p>
            <a:pPr indent="0" lvl="0" marL="0" marR="0" rtl="0" algn="ctr">
              <a:lnSpc>
                <a:spcPct val="116007"/>
              </a:lnSpc>
              <a:spcBef>
                <a:spcPts val="0"/>
              </a:spcBef>
              <a:spcAft>
                <a:spcPts val="0"/>
              </a:spcAft>
              <a:buNone/>
            </a:pPr>
            <a:r>
              <a:t/>
            </a:r>
            <a:endParaRPr sz="9533">
              <a:solidFill>
                <a:srgbClr val="FFFFFF"/>
              </a:solidFill>
              <a:latin typeface="Antonio Light"/>
              <a:ea typeface="Antonio Light"/>
              <a:cs typeface="Antonio Light"/>
              <a:sym typeface="Antonio Light"/>
            </a:endParaRPr>
          </a:p>
        </p:txBody>
      </p:sp>
      <p:sp>
        <p:nvSpPr>
          <p:cNvPr id="421" name="Google Shape;421;p22"/>
          <p:cNvSpPr txBox="1"/>
          <p:nvPr/>
        </p:nvSpPr>
        <p:spPr>
          <a:xfrm>
            <a:off x="1028700" y="3084777"/>
            <a:ext cx="7585437" cy="6412012"/>
          </a:xfrm>
          <a:prstGeom prst="rect">
            <a:avLst/>
          </a:prstGeom>
          <a:noFill/>
          <a:ln>
            <a:noFill/>
          </a:ln>
        </p:spPr>
        <p:txBody>
          <a:bodyPr anchorCtr="0" anchor="t" bIns="0" lIns="0" spcFirstLastPara="1" rIns="0" wrap="square" tIns="0">
            <a:spAutoFit/>
          </a:bodyPr>
          <a:lstStyle/>
          <a:p>
            <a:pPr indent="0" lvl="0" marL="0" marR="0" rtl="0" algn="l">
              <a:lnSpc>
                <a:spcPct val="155468"/>
              </a:lnSpc>
              <a:spcBef>
                <a:spcPts val="0"/>
              </a:spcBef>
              <a:spcAft>
                <a:spcPts val="0"/>
              </a:spcAft>
              <a:buNone/>
            </a:pPr>
            <a:r>
              <a:rPr lang="en-US" sz="3200">
                <a:solidFill>
                  <a:srgbClr val="FFFFFF"/>
                </a:solidFill>
                <a:latin typeface="Arial"/>
                <a:ea typeface="Arial"/>
                <a:cs typeface="Arial"/>
                <a:sym typeface="Arial"/>
              </a:rPr>
              <a:t>IN OUR PROJECT, WE USED A HYBRID SOLUTION THAT COMBINES A MULTI-AREA OSPF PROTOCOL WITH STATIC ROUTING TO ACHIEVE GREATER NETWORK MANAGEMENT FLEXIBILITY. WE REDISTRIBUTED STATIC NETWORKS WITHIN OSPF REGIONS TO ENSURE SEAMLESS ACCESS BETWEEN DIFFERENT PARTS OF THE NETWORK</a:t>
            </a:r>
            <a:endParaRPr/>
          </a:p>
          <a:p>
            <a:pPr indent="0" lvl="0" marL="0" marR="0" rtl="0" algn="ctr">
              <a:lnSpc>
                <a:spcPct val="115994"/>
              </a:lnSpc>
              <a:spcBef>
                <a:spcPts val="0"/>
              </a:spcBef>
              <a:spcAft>
                <a:spcPts val="0"/>
              </a:spcAft>
              <a:buNone/>
            </a:pPr>
            <a:r>
              <a:t/>
            </a:r>
            <a:endParaRPr sz="4289">
              <a:solidFill>
                <a:srgbClr val="FFFFFF"/>
              </a:solidFill>
              <a:latin typeface="Antonio Light"/>
              <a:ea typeface="Antonio Light"/>
              <a:cs typeface="Antonio Light"/>
              <a:sym typeface="Antoni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425" name="Shape 425"/>
        <p:cNvGrpSpPr/>
        <p:nvPr/>
      </p:nvGrpSpPr>
      <p:grpSpPr>
        <a:xfrm>
          <a:off x="0" y="0"/>
          <a:ext cx="0" cy="0"/>
          <a:chOff x="0" y="0"/>
          <a:chExt cx="0" cy="0"/>
        </a:xfrm>
      </p:grpSpPr>
      <p:sp>
        <p:nvSpPr>
          <p:cNvPr id="426" name="Google Shape;426;p23"/>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3"/>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8" name="Google Shape;428;p23"/>
          <p:cNvGrpSpPr/>
          <p:nvPr/>
        </p:nvGrpSpPr>
        <p:grpSpPr>
          <a:xfrm rot="10800000">
            <a:off x="17454013" y="8407473"/>
            <a:ext cx="666614" cy="666614"/>
            <a:chOff x="0" y="0"/>
            <a:chExt cx="812800" cy="812800"/>
          </a:xfrm>
        </p:grpSpPr>
        <p:sp>
          <p:nvSpPr>
            <p:cNvPr id="429" name="Google Shape;42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2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1" name="Google Shape;431;p23"/>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2" name="Google Shape;432;p23"/>
          <p:cNvGrpSpPr/>
          <p:nvPr/>
        </p:nvGrpSpPr>
        <p:grpSpPr>
          <a:xfrm>
            <a:off x="16030363" y="824384"/>
            <a:ext cx="2680687" cy="970054"/>
            <a:chOff x="0" y="-19050"/>
            <a:chExt cx="706025" cy="255488"/>
          </a:xfrm>
        </p:grpSpPr>
        <p:sp>
          <p:nvSpPr>
            <p:cNvPr id="433" name="Google Shape;433;p23"/>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23"/>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5" name="Google Shape;435;p23"/>
          <p:cNvGrpSpPr/>
          <p:nvPr/>
        </p:nvGrpSpPr>
        <p:grpSpPr>
          <a:xfrm>
            <a:off x="383913" y="2811292"/>
            <a:ext cx="666614" cy="666614"/>
            <a:chOff x="0" y="0"/>
            <a:chExt cx="812800" cy="812800"/>
          </a:xfrm>
        </p:grpSpPr>
        <p:sp>
          <p:nvSpPr>
            <p:cNvPr id="436" name="Google Shape;43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2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8" name="Google Shape;438;p23"/>
          <p:cNvGrpSpPr/>
          <p:nvPr/>
        </p:nvGrpSpPr>
        <p:grpSpPr>
          <a:xfrm>
            <a:off x="8588407" y="2540480"/>
            <a:ext cx="666614" cy="666614"/>
            <a:chOff x="0" y="0"/>
            <a:chExt cx="812800" cy="812800"/>
          </a:xfrm>
        </p:grpSpPr>
        <p:sp>
          <p:nvSpPr>
            <p:cNvPr id="439" name="Google Shape;43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2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1" name="Google Shape;441;p23"/>
          <p:cNvGrpSpPr/>
          <p:nvPr/>
        </p:nvGrpSpPr>
        <p:grpSpPr>
          <a:xfrm>
            <a:off x="8588407" y="8407473"/>
            <a:ext cx="666614" cy="666614"/>
            <a:chOff x="0" y="0"/>
            <a:chExt cx="812800" cy="812800"/>
          </a:xfrm>
        </p:grpSpPr>
        <p:sp>
          <p:nvSpPr>
            <p:cNvPr id="442" name="Google Shape;44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2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4" name="Google Shape;444;p23"/>
          <p:cNvGrpSpPr/>
          <p:nvPr/>
        </p:nvGrpSpPr>
        <p:grpSpPr>
          <a:xfrm rot="10800000">
            <a:off x="17454013" y="2399113"/>
            <a:ext cx="666614" cy="666614"/>
            <a:chOff x="0" y="0"/>
            <a:chExt cx="812800" cy="812800"/>
          </a:xfrm>
        </p:grpSpPr>
        <p:sp>
          <p:nvSpPr>
            <p:cNvPr id="445" name="Google Shape;44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23"/>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7" name="Google Shape;447;p23"/>
          <p:cNvSpPr/>
          <p:nvPr/>
        </p:nvSpPr>
        <p:spPr>
          <a:xfrm>
            <a:off x="8921714" y="2732420"/>
            <a:ext cx="8865606" cy="6084022"/>
          </a:xfrm>
          <a:custGeom>
            <a:rect b="b" l="l" r="r" t="t"/>
            <a:pathLst>
              <a:path extrusionOk="0" h="6084022" w="8865606">
                <a:moveTo>
                  <a:pt x="0" y="0"/>
                </a:moveTo>
                <a:lnTo>
                  <a:pt x="8865606" y="0"/>
                </a:lnTo>
                <a:lnTo>
                  <a:pt x="8865606" y="6084022"/>
                </a:lnTo>
                <a:lnTo>
                  <a:pt x="0" y="608402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23"/>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449" name="Google Shape;449;p23"/>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11/17</a:t>
            </a:r>
            <a:endParaRPr/>
          </a:p>
        </p:txBody>
      </p:sp>
      <p:sp>
        <p:nvSpPr>
          <p:cNvPr id="450" name="Google Shape;450;p23"/>
          <p:cNvSpPr txBox="1"/>
          <p:nvPr/>
        </p:nvSpPr>
        <p:spPr>
          <a:xfrm>
            <a:off x="7877286" y="450374"/>
            <a:ext cx="2088856" cy="1583992"/>
          </a:xfrm>
          <a:prstGeom prst="rect">
            <a:avLst/>
          </a:prstGeom>
          <a:noFill/>
          <a:ln>
            <a:noFill/>
          </a:ln>
        </p:spPr>
        <p:txBody>
          <a:bodyPr anchorCtr="0" anchor="t" bIns="0" lIns="0" spcFirstLastPara="1" rIns="0" wrap="square" tIns="0">
            <a:spAutoFit/>
          </a:bodyPr>
          <a:lstStyle/>
          <a:p>
            <a:pPr indent="0" lvl="0" marL="0" marR="0" rtl="0" algn="ctr">
              <a:lnSpc>
                <a:spcPct val="115996"/>
              </a:lnSpc>
              <a:spcBef>
                <a:spcPts val="0"/>
              </a:spcBef>
              <a:spcAft>
                <a:spcPts val="0"/>
              </a:spcAft>
              <a:buNone/>
            </a:pPr>
            <a:r>
              <a:rPr lang="en-US" sz="10646">
                <a:solidFill>
                  <a:srgbClr val="FFFFFF"/>
                </a:solidFill>
                <a:latin typeface="Antonio Light"/>
                <a:ea typeface="Antonio Light"/>
                <a:cs typeface="Antonio Light"/>
                <a:sym typeface="Antonio Light"/>
              </a:rPr>
              <a:t>NAT</a:t>
            </a:r>
            <a:endParaRPr/>
          </a:p>
        </p:txBody>
      </p:sp>
      <p:sp>
        <p:nvSpPr>
          <p:cNvPr id="451" name="Google Shape;451;p23"/>
          <p:cNvSpPr txBox="1"/>
          <p:nvPr/>
        </p:nvSpPr>
        <p:spPr>
          <a:xfrm>
            <a:off x="717220" y="3101635"/>
            <a:ext cx="7585437" cy="7053213"/>
          </a:xfrm>
          <a:prstGeom prst="rect">
            <a:avLst/>
          </a:prstGeom>
          <a:noFill/>
          <a:ln>
            <a:noFill/>
          </a:ln>
        </p:spPr>
        <p:txBody>
          <a:bodyPr anchorCtr="0" anchor="t" bIns="0" lIns="0" spcFirstLastPara="1" rIns="0" wrap="square" tIns="0">
            <a:spAutoFit/>
          </a:bodyPr>
          <a:lstStyle/>
          <a:p>
            <a:pPr indent="0" lvl="0" marL="0" marR="0" rtl="0" algn="l">
              <a:lnSpc>
                <a:spcPct val="155468"/>
              </a:lnSpc>
              <a:spcBef>
                <a:spcPts val="0"/>
              </a:spcBef>
              <a:spcAft>
                <a:spcPts val="0"/>
              </a:spcAft>
              <a:buNone/>
            </a:pPr>
            <a:r>
              <a:rPr lang="en-US" sz="3200">
                <a:solidFill>
                  <a:srgbClr val="FFFFFF"/>
                </a:solidFill>
                <a:latin typeface="Arial"/>
                <a:ea typeface="Arial"/>
                <a:cs typeface="Arial"/>
                <a:sym typeface="Arial"/>
              </a:rPr>
              <a:t>TO FACILITATE COMMUNICATION BETWEEN INTERNAL AND EXTERNAL NETWORKS, WE IMPLEMENTED NAT ON OUR CORE ROUTERS. THIS ENABLED MULTIPLE DEVICES TO SHARE A SINGLE PUBLIC IP ADDRESS FOR INTERNET ACCESS, CONSERVING IP ADDRESSES AND PROVIDING A LAYER OF SECURITY BY PREVENTING DIRECT EXTERNAL ACCESS TO INTERNAL DEVICES</a:t>
            </a:r>
            <a:endParaRPr/>
          </a:p>
          <a:p>
            <a:pPr indent="0" lvl="0" marL="0" marR="0" rtl="0" algn="ctr">
              <a:lnSpc>
                <a:spcPct val="115994"/>
              </a:lnSpc>
              <a:spcBef>
                <a:spcPts val="0"/>
              </a:spcBef>
              <a:spcAft>
                <a:spcPts val="0"/>
              </a:spcAft>
              <a:buNone/>
            </a:pPr>
            <a:r>
              <a:t/>
            </a:r>
            <a:endParaRPr sz="4289">
              <a:solidFill>
                <a:srgbClr val="FFFFFF"/>
              </a:solidFill>
              <a:latin typeface="Antonio Light"/>
              <a:ea typeface="Antonio Light"/>
              <a:cs typeface="Antonio Light"/>
              <a:sym typeface="Antoni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455" name="Shape 455"/>
        <p:cNvGrpSpPr/>
        <p:nvPr/>
      </p:nvGrpSpPr>
      <p:grpSpPr>
        <a:xfrm>
          <a:off x="0" y="0"/>
          <a:ext cx="0" cy="0"/>
          <a:chOff x="0" y="0"/>
          <a:chExt cx="0" cy="0"/>
        </a:xfrm>
      </p:grpSpPr>
      <p:sp>
        <p:nvSpPr>
          <p:cNvPr id="456" name="Google Shape;456;p24"/>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24"/>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8" name="Google Shape;458;p24"/>
          <p:cNvGrpSpPr/>
          <p:nvPr/>
        </p:nvGrpSpPr>
        <p:grpSpPr>
          <a:xfrm rot="10800000">
            <a:off x="14905823" y="8914725"/>
            <a:ext cx="666614" cy="666614"/>
            <a:chOff x="0" y="0"/>
            <a:chExt cx="812800" cy="812800"/>
          </a:xfrm>
        </p:grpSpPr>
        <p:sp>
          <p:nvSpPr>
            <p:cNvPr id="459" name="Google Shape;45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2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1" name="Google Shape;461;p24"/>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62" name="Google Shape;462;p24"/>
          <p:cNvGrpSpPr/>
          <p:nvPr/>
        </p:nvGrpSpPr>
        <p:grpSpPr>
          <a:xfrm>
            <a:off x="16030363" y="824384"/>
            <a:ext cx="2680687" cy="970054"/>
            <a:chOff x="0" y="-19050"/>
            <a:chExt cx="706025" cy="255488"/>
          </a:xfrm>
        </p:grpSpPr>
        <p:sp>
          <p:nvSpPr>
            <p:cNvPr id="463" name="Google Shape;463;p24"/>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24"/>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5" name="Google Shape;465;p24"/>
          <p:cNvGrpSpPr/>
          <p:nvPr/>
        </p:nvGrpSpPr>
        <p:grpSpPr>
          <a:xfrm>
            <a:off x="3915719" y="2146802"/>
            <a:ext cx="666614" cy="666614"/>
            <a:chOff x="0" y="0"/>
            <a:chExt cx="812800" cy="812800"/>
          </a:xfrm>
        </p:grpSpPr>
        <p:sp>
          <p:nvSpPr>
            <p:cNvPr id="466" name="Google Shape;466;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2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8" name="Google Shape;468;p24"/>
          <p:cNvGrpSpPr/>
          <p:nvPr/>
        </p:nvGrpSpPr>
        <p:grpSpPr>
          <a:xfrm>
            <a:off x="3915719" y="8914725"/>
            <a:ext cx="666614" cy="666614"/>
            <a:chOff x="0" y="0"/>
            <a:chExt cx="812800" cy="812800"/>
          </a:xfrm>
        </p:grpSpPr>
        <p:sp>
          <p:nvSpPr>
            <p:cNvPr id="469" name="Google Shape;46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2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1" name="Google Shape;471;p24"/>
          <p:cNvGrpSpPr/>
          <p:nvPr/>
        </p:nvGrpSpPr>
        <p:grpSpPr>
          <a:xfrm rot="10800000">
            <a:off x="14905823" y="2146802"/>
            <a:ext cx="666614" cy="666614"/>
            <a:chOff x="0" y="0"/>
            <a:chExt cx="812800" cy="812800"/>
          </a:xfrm>
        </p:grpSpPr>
        <p:sp>
          <p:nvSpPr>
            <p:cNvPr id="472" name="Google Shape;472;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24"/>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4" name="Google Shape;474;p24"/>
          <p:cNvSpPr/>
          <p:nvPr/>
        </p:nvSpPr>
        <p:spPr>
          <a:xfrm>
            <a:off x="4249026" y="2480109"/>
            <a:ext cx="10990104" cy="6800127"/>
          </a:xfrm>
          <a:custGeom>
            <a:rect b="b" l="l" r="r" t="t"/>
            <a:pathLst>
              <a:path extrusionOk="0" h="6800127" w="10990104">
                <a:moveTo>
                  <a:pt x="0" y="0"/>
                </a:moveTo>
                <a:lnTo>
                  <a:pt x="10990104" y="0"/>
                </a:lnTo>
                <a:lnTo>
                  <a:pt x="10990104" y="6800127"/>
                </a:lnTo>
                <a:lnTo>
                  <a:pt x="0" y="680012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24"/>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476" name="Google Shape;476;p24"/>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12/17</a:t>
            </a:r>
            <a:endParaRPr/>
          </a:p>
        </p:txBody>
      </p:sp>
      <p:sp>
        <p:nvSpPr>
          <p:cNvPr id="477" name="Google Shape;477;p24"/>
          <p:cNvSpPr txBox="1"/>
          <p:nvPr/>
        </p:nvSpPr>
        <p:spPr>
          <a:xfrm>
            <a:off x="6694559" y="562810"/>
            <a:ext cx="6371463" cy="1583992"/>
          </a:xfrm>
          <a:prstGeom prst="rect">
            <a:avLst/>
          </a:prstGeom>
          <a:noFill/>
          <a:ln>
            <a:noFill/>
          </a:ln>
        </p:spPr>
        <p:txBody>
          <a:bodyPr anchorCtr="0" anchor="t" bIns="0" lIns="0" spcFirstLastPara="1" rIns="0" wrap="square" tIns="0">
            <a:spAutoFit/>
          </a:bodyPr>
          <a:lstStyle/>
          <a:p>
            <a:pPr indent="0" lvl="0" marL="0" marR="0" rtl="0" algn="ctr">
              <a:lnSpc>
                <a:spcPct val="115996"/>
              </a:lnSpc>
              <a:spcBef>
                <a:spcPts val="0"/>
              </a:spcBef>
              <a:spcAft>
                <a:spcPts val="0"/>
              </a:spcAft>
              <a:buNone/>
            </a:pPr>
            <a:r>
              <a:rPr lang="en-US" sz="10646">
                <a:solidFill>
                  <a:srgbClr val="FFFFFF"/>
                </a:solidFill>
                <a:latin typeface="Antonio Light"/>
                <a:ea typeface="Antonio Light"/>
                <a:cs typeface="Antonio Light"/>
                <a:sym typeface="Antonio Light"/>
              </a:rPr>
              <a:t>WIRELESS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481" name="Shape 481"/>
        <p:cNvGrpSpPr/>
        <p:nvPr/>
      </p:nvGrpSpPr>
      <p:grpSpPr>
        <a:xfrm>
          <a:off x="0" y="0"/>
          <a:ext cx="0" cy="0"/>
          <a:chOff x="0" y="0"/>
          <a:chExt cx="0" cy="0"/>
        </a:xfrm>
      </p:grpSpPr>
      <p:sp>
        <p:nvSpPr>
          <p:cNvPr id="482" name="Google Shape;482;p25"/>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25"/>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84" name="Google Shape;484;p25"/>
          <p:cNvGrpSpPr/>
          <p:nvPr/>
        </p:nvGrpSpPr>
        <p:grpSpPr>
          <a:xfrm rot="10800000">
            <a:off x="17452294" y="8128105"/>
            <a:ext cx="666614" cy="666614"/>
            <a:chOff x="0" y="0"/>
            <a:chExt cx="812800" cy="812800"/>
          </a:xfrm>
        </p:grpSpPr>
        <p:sp>
          <p:nvSpPr>
            <p:cNvPr id="485" name="Google Shape;485;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2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7" name="Google Shape;487;p25"/>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88" name="Google Shape;488;p25"/>
          <p:cNvGrpSpPr/>
          <p:nvPr/>
        </p:nvGrpSpPr>
        <p:grpSpPr>
          <a:xfrm>
            <a:off x="16030363" y="824384"/>
            <a:ext cx="2680687" cy="970054"/>
            <a:chOff x="0" y="-19050"/>
            <a:chExt cx="706025" cy="255488"/>
          </a:xfrm>
        </p:grpSpPr>
        <p:sp>
          <p:nvSpPr>
            <p:cNvPr id="489" name="Google Shape;489;p25"/>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25"/>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1" name="Google Shape;491;p25"/>
          <p:cNvGrpSpPr/>
          <p:nvPr/>
        </p:nvGrpSpPr>
        <p:grpSpPr>
          <a:xfrm>
            <a:off x="362086" y="2476500"/>
            <a:ext cx="666614" cy="666614"/>
            <a:chOff x="0" y="0"/>
            <a:chExt cx="812800" cy="812800"/>
          </a:xfrm>
        </p:grpSpPr>
        <p:sp>
          <p:nvSpPr>
            <p:cNvPr id="492" name="Google Shape;492;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2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4" name="Google Shape;494;p25"/>
          <p:cNvGrpSpPr/>
          <p:nvPr/>
        </p:nvGrpSpPr>
        <p:grpSpPr>
          <a:xfrm>
            <a:off x="8524360" y="3361092"/>
            <a:ext cx="666614" cy="666614"/>
            <a:chOff x="0" y="0"/>
            <a:chExt cx="812800" cy="812800"/>
          </a:xfrm>
        </p:grpSpPr>
        <p:sp>
          <p:nvSpPr>
            <p:cNvPr id="495" name="Google Shape;495;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2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7" name="Google Shape;497;p25"/>
          <p:cNvGrpSpPr/>
          <p:nvPr/>
        </p:nvGrpSpPr>
        <p:grpSpPr>
          <a:xfrm>
            <a:off x="8524360" y="8128105"/>
            <a:ext cx="666614" cy="666614"/>
            <a:chOff x="0" y="0"/>
            <a:chExt cx="812800" cy="812800"/>
          </a:xfrm>
        </p:grpSpPr>
        <p:sp>
          <p:nvSpPr>
            <p:cNvPr id="498" name="Google Shape;498;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2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0" name="Google Shape;500;p25"/>
          <p:cNvGrpSpPr/>
          <p:nvPr/>
        </p:nvGrpSpPr>
        <p:grpSpPr>
          <a:xfrm rot="10800000">
            <a:off x="17452294" y="3359822"/>
            <a:ext cx="666614" cy="666614"/>
            <a:chOff x="0" y="0"/>
            <a:chExt cx="812800" cy="812800"/>
          </a:xfrm>
        </p:grpSpPr>
        <p:sp>
          <p:nvSpPr>
            <p:cNvPr id="501" name="Google Shape;501;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2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3" name="Google Shape;503;p25"/>
          <p:cNvSpPr/>
          <p:nvPr/>
        </p:nvSpPr>
        <p:spPr>
          <a:xfrm>
            <a:off x="8857667" y="3693129"/>
            <a:ext cx="8912219" cy="4812598"/>
          </a:xfrm>
          <a:custGeom>
            <a:rect b="b" l="l" r="r" t="t"/>
            <a:pathLst>
              <a:path extrusionOk="0" h="4812598" w="8912219">
                <a:moveTo>
                  <a:pt x="0" y="0"/>
                </a:moveTo>
                <a:lnTo>
                  <a:pt x="8912218" y="0"/>
                </a:lnTo>
                <a:lnTo>
                  <a:pt x="8912218" y="4812599"/>
                </a:lnTo>
                <a:lnTo>
                  <a:pt x="0" y="481259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25"/>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505" name="Google Shape;505;p25"/>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13/17</a:t>
            </a:r>
            <a:endParaRPr/>
          </a:p>
        </p:txBody>
      </p:sp>
      <p:sp>
        <p:nvSpPr>
          <p:cNvPr id="506" name="Google Shape;506;p25"/>
          <p:cNvSpPr txBox="1"/>
          <p:nvPr/>
        </p:nvSpPr>
        <p:spPr>
          <a:xfrm>
            <a:off x="4728960" y="745739"/>
            <a:ext cx="10969273" cy="2615353"/>
          </a:xfrm>
          <a:prstGeom prst="rect">
            <a:avLst/>
          </a:prstGeom>
          <a:noFill/>
          <a:ln>
            <a:noFill/>
          </a:ln>
        </p:spPr>
        <p:txBody>
          <a:bodyPr anchorCtr="0" anchor="t" bIns="0" lIns="0" spcFirstLastPara="1" rIns="0" wrap="square" tIns="0">
            <a:spAutoFit/>
          </a:bodyPr>
          <a:lstStyle/>
          <a:p>
            <a:pPr indent="0" lvl="0" marL="0" marR="0" rtl="0" algn="ctr">
              <a:lnSpc>
                <a:spcPct val="116002"/>
              </a:lnSpc>
              <a:spcBef>
                <a:spcPts val="0"/>
              </a:spcBef>
              <a:spcAft>
                <a:spcPts val="0"/>
              </a:spcAft>
              <a:buNone/>
            </a:pPr>
            <a:r>
              <a:rPr lang="en-US" sz="8855">
                <a:solidFill>
                  <a:srgbClr val="FFFFFF"/>
                </a:solidFill>
                <a:latin typeface="Antonio Light"/>
                <a:ea typeface="Antonio Light"/>
                <a:cs typeface="Antonio Light"/>
                <a:sym typeface="Antonio Light"/>
              </a:rPr>
              <a:t>PORT SECURITY &amp; BPDU GUARD</a:t>
            </a:r>
            <a:endParaRPr/>
          </a:p>
          <a:p>
            <a:pPr indent="0" lvl="0" marL="0" marR="0" rtl="0" algn="ctr">
              <a:lnSpc>
                <a:spcPct val="116002"/>
              </a:lnSpc>
              <a:spcBef>
                <a:spcPts val="0"/>
              </a:spcBef>
              <a:spcAft>
                <a:spcPts val="0"/>
              </a:spcAft>
              <a:buNone/>
            </a:pPr>
            <a:r>
              <a:t/>
            </a:r>
            <a:endParaRPr sz="8855">
              <a:solidFill>
                <a:srgbClr val="FFFFFF"/>
              </a:solidFill>
              <a:latin typeface="Antonio Light"/>
              <a:ea typeface="Antonio Light"/>
              <a:cs typeface="Antonio Light"/>
              <a:sym typeface="Antonio Light"/>
            </a:endParaRPr>
          </a:p>
        </p:txBody>
      </p:sp>
      <p:sp>
        <p:nvSpPr>
          <p:cNvPr id="507" name="Google Shape;507;p25"/>
          <p:cNvSpPr txBox="1"/>
          <p:nvPr/>
        </p:nvSpPr>
        <p:spPr>
          <a:xfrm>
            <a:off x="695393" y="2650008"/>
            <a:ext cx="7585437" cy="6999865"/>
          </a:xfrm>
          <a:prstGeom prst="rect">
            <a:avLst/>
          </a:prstGeom>
          <a:noFill/>
          <a:ln>
            <a:noFill/>
          </a:ln>
        </p:spPr>
        <p:txBody>
          <a:bodyPr anchorCtr="0" anchor="t" bIns="0" lIns="0" spcFirstLastPara="1" rIns="0" wrap="square" tIns="0">
            <a:spAutoFit/>
          </a:bodyPr>
          <a:lstStyle/>
          <a:p>
            <a:pPr indent="0" lvl="0" marL="0" marR="0" rtl="0" algn="l">
              <a:lnSpc>
                <a:spcPct val="155468"/>
              </a:lnSpc>
              <a:spcBef>
                <a:spcPts val="0"/>
              </a:spcBef>
              <a:spcAft>
                <a:spcPts val="0"/>
              </a:spcAft>
              <a:buNone/>
            </a:pPr>
            <a:r>
              <a:rPr lang="en-US" sz="3200">
                <a:solidFill>
                  <a:srgbClr val="FFFFFF"/>
                </a:solidFill>
                <a:latin typeface="Arial"/>
                <a:ea typeface="Arial"/>
                <a:cs typeface="Arial"/>
                <a:sym typeface="Arial"/>
              </a:rPr>
              <a:t>TO PROTECT AGAINST MAC ADDRESS TABLE ATTACKS, WE IMPLEMENTED PORT SECURITY ON ALL SWITCHES IN THE NETWORK.</a:t>
            </a:r>
            <a:endParaRPr/>
          </a:p>
          <a:p>
            <a:pPr indent="0" lvl="0" marL="0" marR="0" rtl="0" algn="l">
              <a:lnSpc>
                <a:spcPct val="155468"/>
              </a:lnSpc>
              <a:spcBef>
                <a:spcPts val="0"/>
              </a:spcBef>
              <a:spcAft>
                <a:spcPts val="0"/>
              </a:spcAft>
              <a:buNone/>
            </a:pPr>
            <a:r>
              <a:t/>
            </a:r>
            <a:endParaRPr sz="3200">
              <a:solidFill>
                <a:srgbClr val="FFFFFF"/>
              </a:solidFill>
              <a:latin typeface="Arial"/>
              <a:ea typeface="Arial"/>
              <a:cs typeface="Arial"/>
              <a:sym typeface="Arial"/>
            </a:endParaRPr>
          </a:p>
          <a:p>
            <a:pPr indent="0" lvl="0" marL="0" marR="0" rtl="0" algn="l">
              <a:lnSpc>
                <a:spcPct val="155468"/>
              </a:lnSpc>
              <a:spcBef>
                <a:spcPts val="0"/>
              </a:spcBef>
              <a:spcAft>
                <a:spcPts val="0"/>
              </a:spcAft>
              <a:buNone/>
            </a:pPr>
            <a:r>
              <a:rPr lang="en-US" sz="3200">
                <a:solidFill>
                  <a:srgbClr val="FFFFFF"/>
                </a:solidFill>
                <a:latin typeface="Arial"/>
                <a:ea typeface="Arial"/>
                <a:cs typeface="Arial"/>
                <a:sym typeface="Arial"/>
              </a:rPr>
              <a:t>AND ALSO TO PREVENT STP ATTACKS, WE ENABLED PORT FAST AND BPDU GUARD ON ALL SWITCHES. PORT FAST SPEEDS UP NETWORK CONVERGENCE, WHILE BPDU GUARD BLOCKS UNAUTHORIZED BPDUS.</a:t>
            </a:r>
            <a:endParaRPr/>
          </a:p>
          <a:p>
            <a:pPr indent="0" lvl="0" marL="0" marR="0" rtl="0" algn="l">
              <a:lnSpc>
                <a:spcPct val="155468"/>
              </a:lnSpc>
              <a:spcBef>
                <a:spcPts val="0"/>
              </a:spcBef>
              <a:spcAft>
                <a:spcPts val="0"/>
              </a:spcAft>
              <a:buNone/>
            </a:pPr>
            <a:r>
              <a:t/>
            </a:r>
            <a:endParaRPr sz="3200">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511" name="Shape 511"/>
        <p:cNvGrpSpPr/>
        <p:nvPr/>
      </p:nvGrpSpPr>
      <p:grpSpPr>
        <a:xfrm>
          <a:off x="0" y="0"/>
          <a:ext cx="0" cy="0"/>
          <a:chOff x="0" y="0"/>
          <a:chExt cx="0" cy="0"/>
        </a:xfrm>
      </p:grpSpPr>
      <p:sp>
        <p:nvSpPr>
          <p:cNvPr id="512" name="Google Shape;512;p26"/>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26"/>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14" name="Google Shape;514;p26"/>
          <p:cNvGrpSpPr/>
          <p:nvPr/>
        </p:nvGrpSpPr>
        <p:grpSpPr>
          <a:xfrm rot="10800000">
            <a:off x="17118987" y="8407473"/>
            <a:ext cx="666614" cy="666614"/>
            <a:chOff x="0" y="0"/>
            <a:chExt cx="812800" cy="812800"/>
          </a:xfrm>
        </p:grpSpPr>
        <p:sp>
          <p:nvSpPr>
            <p:cNvPr id="515" name="Google Shape;515;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2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7" name="Google Shape;517;p26"/>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18" name="Google Shape;518;p26"/>
          <p:cNvGrpSpPr/>
          <p:nvPr/>
        </p:nvGrpSpPr>
        <p:grpSpPr>
          <a:xfrm>
            <a:off x="16030363" y="824384"/>
            <a:ext cx="2680687" cy="970054"/>
            <a:chOff x="0" y="-19050"/>
            <a:chExt cx="706025" cy="255488"/>
          </a:xfrm>
        </p:grpSpPr>
        <p:sp>
          <p:nvSpPr>
            <p:cNvPr id="519" name="Google Shape;519;p26"/>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26"/>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1" name="Google Shape;521;p26"/>
          <p:cNvGrpSpPr/>
          <p:nvPr/>
        </p:nvGrpSpPr>
        <p:grpSpPr>
          <a:xfrm>
            <a:off x="169092" y="3412422"/>
            <a:ext cx="666614" cy="666614"/>
            <a:chOff x="0" y="0"/>
            <a:chExt cx="812800" cy="812800"/>
          </a:xfrm>
        </p:grpSpPr>
        <p:sp>
          <p:nvSpPr>
            <p:cNvPr id="522" name="Google Shape;522;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2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4" name="Google Shape;524;p26"/>
          <p:cNvGrpSpPr/>
          <p:nvPr/>
        </p:nvGrpSpPr>
        <p:grpSpPr>
          <a:xfrm>
            <a:off x="10475989" y="2297651"/>
            <a:ext cx="666614" cy="666614"/>
            <a:chOff x="0" y="0"/>
            <a:chExt cx="812800" cy="812800"/>
          </a:xfrm>
        </p:grpSpPr>
        <p:sp>
          <p:nvSpPr>
            <p:cNvPr id="525" name="Google Shape;525;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2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7" name="Google Shape;527;p26"/>
          <p:cNvGrpSpPr/>
          <p:nvPr/>
        </p:nvGrpSpPr>
        <p:grpSpPr>
          <a:xfrm>
            <a:off x="10475989" y="8407473"/>
            <a:ext cx="666614" cy="666614"/>
            <a:chOff x="0" y="0"/>
            <a:chExt cx="812800" cy="812800"/>
          </a:xfrm>
        </p:grpSpPr>
        <p:sp>
          <p:nvSpPr>
            <p:cNvPr id="528" name="Google Shape;528;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2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30" name="Google Shape;530;p26"/>
          <p:cNvGrpSpPr/>
          <p:nvPr/>
        </p:nvGrpSpPr>
        <p:grpSpPr>
          <a:xfrm rot="10800000">
            <a:off x="17118987" y="2297651"/>
            <a:ext cx="666614" cy="666614"/>
            <a:chOff x="0" y="0"/>
            <a:chExt cx="812800" cy="812800"/>
          </a:xfrm>
        </p:grpSpPr>
        <p:sp>
          <p:nvSpPr>
            <p:cNvPr id="531" name="Google Shape;531;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2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3" name="Google Shape;533;p26"/>
          <p:cNvSpPr/>
          <p:nvPr/>
        </p:nvSpPr>
        <p:spPr>
          <a:xfrm>
            <a:off x="10809296" y="2463147"/>
            <a:ext cx="6642998" cy="6277633"/>
          </a:xfrm>
          <a:custGeom>
            <a:rect b="b" l="l" r="r" t="t"/>
            <a:pathLst>
              <a:path extrusionOk="0" h="6277633" w="6642998">
                <a:moveTo>
                  <a:pt x="0" y="0"/>
                </a:moveTo>
                <a:lnTo>
                  <a:pt x="6642998" y="0"/>
                </a:lnTo>
                <a:lnTo>
                  <a:pt x="6642998" y="6277633"/>
                </a:lnTo>
                <a:lnTo>
                  <a:pt x="0" y="627763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26"/>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535" name="Google Shape;535;p26"/>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14/17</a:t>
            </a:r>
            <a:endParaRPr/>
          </a:p>
        </p:txBody>
      </p:sp>
      <p:sp>
        <p:nvSpPr>
          <p:cNvPr id="536" name="Google Shape;536;p26"/>
          <p:cNvSpPr txBox="1"/>
          <p:nvPr/>
        </p:nvSpPr>
        <p:spPr>
          <a:xfrm>
            <a:off x="7877286" y="450374"/>
            <a:ext cx="2088856" cy="1583992"/>
          </a:xfrm>
          <a:prstGeom prst="rect">
            <a:avLst/>
          </a:prstGeom>
          <a:noFill/>
          <a:ln>
            <a:noFill/>
          </a:ln>
        </p:spPr>
        <p:txBody>
          <a:bodyPr anchorCtr="0" anchor="t" bIns="0" lIns="0" spcFirstLastPara="1" rIns="0" wrap="square" tIns="0">
            <a:spAutoFit/>
          </a:bodyPr>
          <a:lstStyle/>
          <a:p>
            <a:pPr indent="0" lvl="0" marL="0" marR="0" rtl="0" algn="ctr">
              <a:lnSpc>
                <a:spcPct val="115996"/>
              </a:lnSpc>
              <a:spcBef>
                <a:spcPts val="0"/>
              </a:spcBef>
              <a:spcAft>
                <a:spcPts val="0"/>
              </a:spcAft>
              <a:buNone/>
            </a:pPr>
            <a:r>
              <a:rPr lang="en-US" sz="10646">
                <a:solidFill>
                  <a:srgbClr val="FFFFFF"/>
                </a:solidFill>
                <a:latin typeface="Antonio Light"/>
                <a:ea typeface="Antonio Light"/>
                <a:cs typeface="Antonio Light"/>
                <a:sym typeface="Antonio Light"/>
              </a:rPr>
              <a:t>ACL</a:t>
            </a:r>
            <a:endParaRPr/>
          </a:p>
        </p:txBody>
      </p:sp>
      <p:sp>
        <p:nvSpPr>
          <p:cNvPr id="537" name="Google Shape;537;p26"/>
          <p:cNvSpPr txBox="1"/>
          <p:nvPr/>
        </p:nvSpPr>
        <p:spPr>
          <a:xfrm>
            <a:off x="427430" y="3634388"/>
            <a:ext cx="10256274" cy="5483424"/>
          </a:xfrm>
          <a:prstGeom prst="rect">
            <a:avLst/>
          </a:prstGeom>
          <a:noFill/>
          <a:ln>
            <a:noFill/>
          </a:ln>
        </p:spPr>
        <p:txBody>
          <a:bodyPr anchorCtr="0" anchor="t" bIns="0" lIns="0" spcFirstLastPara="1" rIns="0" wrap="square" tIns="0">
            <a:spAutoFit/>
          </a:bodyPr>
          <a:lstStyle/>
          <a:p>
            <a:pPr indent="0" lvl="0" marL="0" marR="0" rtl="0" algn="l">
              <a:lnSpc>
                <a:spcPct val="122812"/>
              </a:lnSpc>
              <a:spcBef>
                <a:spcPts val="0"/>
              </a:spcBef>
              <a:spcAft>
                <a:spcPts val="0"/>
              </a:spcAft>
              <a:buNone/>
            </a:pPr>
            <a:r>
              <a:rPr lang="en-US" sz="3200">
                <a:solidFill>
                  <a:srgbClr val="FFFFFF"/>
                </a:solidFill>
                <a:latin typeface="Arial"/>
                <a:ea typeface="Arial"/>
                <a:cs typeface="Arial"/>
                <a:sym typeface="Arial"/>
              </a:rPr>
              <a:t>WE CONFIGURED ACLS TO REGULATE THE FLOW OF TRAFFIC, </a:t>
            </a:r>
            <a:endParaRPr/>
          </a:p>
          <a:p>
            <a:pPr indent="0" lvl="0" marL="0" marR="0" rtl="0" algn="l">
              <a:lnSpc>
                <a:spcPct val="122812"/>
              </a:lnSpc>
              <a:spcBef>
                <a:spcPts val="0"/>
              </a:spcBef>
              <a:spcAft>
                <a:spcPts val="0"/>
              </a:spcAft>
              <a:buNone/>
            </a:pPr>
            <a:r>
              <a:rPr lang="en-US" sz="3200">
                <a:solidFill>
                  <a:srgbClr val="FFFFFF"/>
                </a:solidFill>
                <a:latin typeface="Arial"/>
                <a:ea typeface="Arial"/>
                <a:cs typeface="Arial"/>
                <a:sym typeface="Arial"/>
              </a:rPr>
              <a:t>allowing only authorized devices and users to access specific</a:t>
            </a:r>
            <a:endParaRPr/>
          </a:p>
          <a:p>
            <a:pPr indent="0" lvl="0" marL="0" marR="0" rtl="0" algn="l">
              <a:lnSpc>
                <a:spcPct val="122812"/>
              </a:lnSpc>
              <a:spcBef>
                <a:spcPts val="0"/>
              </a:spcBef>
              <a:spcAft>
                <a:spcPts val="0"/>
              </a:spcAft>
              <a:buNone/>
            </a:pPr>
            <a:r>
              <a:rPr lang="en-US" sz="3200">
                <a:solidFill>
                  <a:srgbClr val="FFFFFF"/>
                </a:solidFill>
                <a:latin typeface="Arial"/>
                <a:ea typeface="Arial"/>
                <a:cs typeface="Arial"/>
                <a:sym typeface="Arial"/>
              </a:rPr>
              <a:t>parts of the network. ACLs provide a foundational layer of</a:t>
            </a:r>
            <a:endParaRPr/>
          </a:p>
          <a:p>
            <a:pPr indent="0" lvl="0" marL="0" marR="0" rtl="0" algn="l">
              <a:lnSpc>
                <a:spcPct val="122812"/>
              </a:lnSpc>
              <a:spcBef>
                <a:spcPts val="0"/>
              </a:spcBef>
              <a:spcAft>
                <a:spcPts val="0"/>
              </a:spcAft>
              <a:buNone/>
            </a:pPr>
            <a:r>
              <a:rPr lang="en-US" sz="3200">
                <a:solidFill>
                  <a:srgbClr val="FFFFFF"/>
                </a:solidFill>
                <a:latin typeface="Arial"/>
                <a:ea typeface="Arial"/>
                <a:cs typeface="Arial"/>
                <a:sym typeface="Arial"/>
              </a:rPr>
              <a:t>security, preventing malicious traffic from entering critical </a:t>
            </a:r>
            <a:endParaRPr/>
          </a:p>
          <a:p>
            <a:pPr indent="0" lvl="0" marL="0" marR="0" rtl="0" algn="l">
              <a:lnSpc>
                <a:spcPct val="122812"/>
              </a:lnSpc>
              <a:spcBef>
                <a:spcPts val="0"/>
              </a:spcBef>
              <a:spcAft>
                <a:spcPts val="0"/>
              </a:spcAft>
              <a:buNone/>
            </a:pPr>
            <a:r>
              <a:rPr lang="en-US" sz="3200">
                <a:solidFill>
                  <a:srgbClr val="FFFFFF"/>
                </a:solidFill>
                <a:latin typeface="Arial"/>
                <a:ea typeface="Arial"/>
                <a:cs typeface="Arial"/>
                <a:sym typeface="Arial"/>
              </a:rPr>
              <a:t>areas of the network, like the management or IT floors. With </a:t>
            </a:r>
            <a:endParaRPr/>
          </a:p>
          <a:p>
            <a:pPr indent="0" lvl="0" marL="0" marR="0" rtl="0" algn="l">
              <a:lnSpc>
                <a:spcPct val="122812"/>
              </a:lnSpc>
              <a:spcBef>
                <a:spcPts val="0"/>
              </a:spcBef>
              <a:spcAft>
                <a:spcPts val="0"/>
              </a:spcAft>
              <a:buNone/>
            </a:pPr>
            <a:r>
              <a:rPr lang="en-US" sz="3200">
                <a:solidFill>
                  <a:srgbClr val="FFFFFF"/>
                </a:solidFill>
                <a:latin typeface="Arial"/>
                <a:ea typeface="Arial"/>
                <a:cs typeface="Arial"/>
                <a:sym typeface="Arial"/>
              </a:rPr>
              <a:t>precise ACL rules, we've minimized the risk of internal and </a:t>
            </a:r>
            <a:endParaRPr/>
          </a:p>
          <a:p>
            <a:pPr indent="0" lvl="0" marL="0" marR="0" rtl="0" algn="l">
              <a:lnSpc>
                <a:spcPct val="122812"/>
              </a:lnSpc>
              <a:spcBef>
                <a:spcPts val="0"/>
              </a:spcBef>
              <a:spcAft>
                <a:spcPts val="0"/>
              </a:spcAft>
              <a:buNone/>
            </a:pPr>
            <a:r>
              <a:rPr lang="en-US" sz="3200">
                <a:solidFill>
                  <a:srgbClr val="FFFFFF"/>
                </a:solidFill>
                <a:latin typeface="Arial"/>
                <a:ea typeface="Arial"/>
                <a:cs typeface="Arial"/>
                <a:sym typeface="Arial"/>
              </a:rPr>
              <a:t>external threats</a:t>
            </a:r>
            <a:endParaRPr/>
          </a:p>
          <a:p>
            <a:pPr indent="0" lvl="0" marL="0" marR="0" rtl="0" algn="l">
              <a:lnSpc>
                <a:spcPct val="122812"/>
              </a:lnSpc>
              <a:spcBef>
                <a:spcPts val="0"/>
              </a:spcBef>
              <a:spcAft>
                <a:spcPts val="0"/>
              </a:spcAft>
              <a:buNone/>
            </a:pPr>
            <a:r>
              <a:t/>
            </a:r>
            <a:endParaRPr sz="3200">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541" name="Shape 541"/>
        <p:cNvGrpSpPr/>
        <p:nvPr/>
      </p:nvGrpSpPr>
      <p:grpSpPr>
        <a:xfrm>
          <a:off x="0" y="0"/>
          <a:ext cx="0" cy="0"/>
          <a:chOff x="0" y="0"/>
          <a:chExt cx="0" cy="0"/>
        </a:xfrm>
      </p:grpSpPr>
      <p:sp>
        <p:nvSpPr>
          <p:cNvPr id="542" name="Google Shape;542;p27"/>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27"/>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4" name="Google Shape;544;p27"/>
          <p:cNvGrpSpPr/>
          <p:nvPr/>
        </p:nvGrpSpPr>
        <p:grpSpPr>
          <a:xfrm rot="10800000">
            <a:off x="17259300" y="6868498"/>
            <a:ext cx="666614" cy="666614"/>
            <a:chOff x="0" y="0"/>
            <a:chExt cx="812800" cy="812800"/>
          </a:xfrm>
        </p:grpSpPr>
        <p:sp>
          <p:nvSpPr>
            <p:cNvPr id="545" name="Google Shape;545;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2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7" name="Google Shape;547;p27"/>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8" name="Google Shape;548;p27"/>
          <p:cNvGrpSpPr/>
          <p:nvPr/>
        </p:nvGrpSpPr>
        <p:grpSpPr>
          <a:xfrm>
            <a:off x="16030363" y="824384"/>
            <a:ext cx="2680687" cy="970054"/>
            <a:chOff x="0" y="-19050"/>
            <a:chExt cx="706025" cy="255488"/>
          </a:xfrm>
        </p:grpSpPr>
        <p:sp>
          <p:nvSpPr>
            <p:cNvPr id="549" name="Google Shape;549;p27"/>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27"/>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1" name="Google Shape;551;p27"/>
          <p:cNvGrpSpPr/>
          <p:nvPr/>
        </p:nvGrpSpPr>
        <p:grpSpPr>
          <a:xfrm>
            <a:off x="157220" y="2933700"/>
            <a:ext cx="666614" cy="666614"/>
            <a:chOff x="0" y="0"/>
            <a:chExt cx="812800" cy="812800"/>
          </a:xfrm>
        </p:grpSpPr>
        <p:sp>
          <p:nvSpPr>
            <p:cNvPr id="552" name="Google Shape;552;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p2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4" name="Google Shape;554;p27"/>
          <p:cNvGrpSpPr/>
          <p:nvPr/>
        </p:nvGrpSpPr>
        <p:grpSpPr>
          <a:xfrm>
            <a:off x="8588407" y="4020839"/>
            <a:ext cx="666614" cy="666614"/>
            <a:chOff x="0" y="0"/>
            <a:chExt cx="812800" cy="812800"/>
          </a:xfrm>
        </p:grpSpPr>
        <p:sp>
          <p:nvSpPr>
            <p:cNvPr id="555" name="Google Shape;555;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2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7" name="Google Shape;557;p27"/>
          <p:cNvGrpSpPr/>
          <p:nvPr/>
        </p:nvGrpSpPr>
        <p:grpSpPr>
          <a:xfrm>
            <a:off x="8588407" y="6868498"/>
            <a:ext cx="666614" cy="666614"/>
            <a:chOff x="0" y="0"/>
            <a:chExt cx="812800" cy="812800"/>
          </a:xfrm>
        </p:grpSpPr>
        <p:sp>
          <p:nvSpPr>
            <p:cNvPr id="558" name="Google Shape;558;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2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0" name="Google Shape;560;p27"/>
          <p:cNvGrpSpPr/>
          <p:nvPr/>
        </p:nvGrpSpPr>
        <p:grpSpPr>
          <a:xfrm rot="10800000">
            <a:off x="17283548" y="4020839"/>
            <a:ext cx="666614" cy="666614"/>
            <a:chOff x="0" y="0"/>
            <a:chExt cx="812800" cy="812800"/>
          </a:xfrm>
        </p:grpSpPr>
        <p:sp>
          <p:nvSpPr>
            <p:cNvPr id="561" name="Google Shape;561;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2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3" name="Google Shape;563;p27"/>
          <p:cNvSpPr/>
          <p:nvPr/>
        </p:nvSpPr>
        <p:spPr>
          <a:xfrm>
            <a:off x="8921714" y="4354146"/>
            <a:ext cx="8695141" cy="2847659"/>
          </a:xfrm>
          <a:custGeom>
            <a:rect b="b" l="l" r="r" t="t"/>
            <a:pathLst>
              <a:path extrusionOk="0" h="2847659" w="8695141">
                <a:moveTo>
                  <a:pt x="0" y="0"/>
                </a:moveTo>
                <a:lnTo>
                  <a:pt x="8695141" y="0"/>
                </a:lnTo>
                <a:lnTo>
                  <a:pt x="8695141" y="2847659"/>
                </a:lnTo>
                <a:lnTo>
                  <a:pt x="0" y="284765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27"/>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565" name="Google Shape;565;p27"/>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15/17</a:t>
            </a:r>
            <a:endParaRPr/>
          </a:p>
        </p:txBody>
      </p:sp>
      <p:sp>
        <p:nvSpPr>
          <p:cNvPr id="566" name="Google Shape;566;p27"/>
          <p:cNvSpPr txBox="1"/>
          <p:nvPr/>
        </p:nvSpPr>
        <p:spPr>
          <a:xfrm>
            <a:off x="7877286" y="450374"/>
            <a:ext cx="2088856" cy="1583992"/>
          </a:xfrm>
          <a:prstGeom prst="rect">
            <a:avLst/>
          </a:prstGeom>
          <a:noFill/>
          <a:ln>
            <a:noFill/>
          </a:ln>
        </p:spPr>
        <p:txBody>
          <a:bodyPr anchorCtr="0" anchor="t" bIns="0" lIns="0" spcFirstLastPara="1" rIns="0" wrap="square" tIns="0">
            <a:spAutoFit/>
          </a:bodyPr>
          <a:lstStyle/>
          <a:p>
            <a:pPr indent="0" lvl="0" marL="0" marR="0" rtl="0" algn="ctr">
              <a:lnSpc>
                <a:spcPct val="115996"/>
              </a:lnSpc>
              <a:spcBef>
                <a:spcPts val="0"/>
              </a:spcBef>
              <a:spcAft>
                <a:spcPts val="0"/>
              </a:spcAft>
              <a:buNone/>
            </a:pPr>
            <a:r>
              <a:rPr lang="en-US" sz="10646">
                <a:solidFill>
                  <a:srgbClr val="FFFFFF"/>
                </a:solidFill>
                <a:latin typeface="Antonio Light"/>
                <a:ea typeface="Antonio Light"/>
                <a:cs typeface="Antonio Light"/>
                <a:sym typeface="Antonio Light"/>
              </a:rPr>
              <a:t>AAA</a:t>
            </a:r>
            <a:endParaRPr/>
          </a:p>
        </p:txBody>
      </p:sp>
      <p:sp>
        <p:nvSpPr>
          <p:cNvPr id="567" name="Google Shape;567;p27"/>
          <p:cNvSpPr txBox="1"/>
          <p:nvPr/>
        </p:nvSpPr>
        <p:spPr>
          <a:xfrm>
            <a:off x="490527" y="3084777"/>
            <a:ext cx="7585437" cy="6999865"/>
          </a:xfrm>
          <a:prstGeom prst="rect">
            <a:avLst/>
          </a:prstGeom>
          <a:noFill/>
          <a:ln>
            <a:noFill/>
          </a:ln>
        </p:spPr>
        <p:txBody>
          <a:bodyPr anchorCtr="0" anchor="t" bIns="0" lIns="0" spcFirstLastPara="1" rIns="0" wrap="square" tIns="0">
            <a:spAutoFit/>
          </a:bodyPr>
          <a:lstStyle/>
          <a:p>
            <a:pPr indent="0" lvl="0" marL="0" marR="0" rtl="0" algn="l">
              <a:lnSpc>
                <a:spcPct val="155468"/>
              </a:lnSpc>
              <a:spcBef>
                <a:spcPts val="0"/>
              </a:spcBef>
              <a:spcAft>
                <a:spcPts val="0"/>
              </a:spcAft>
              <a:buNone/>
            </a:pPr>
            <a:r>
              <a:rPr lang="en-US" sz="3200">
                <a:solidFill>
                  <a:srgbClr val="FFFFFF"/>
                </a:solidFill>
                <a:latin typeface="Arial"/>
                <a:ea typeface="Arial"/>
                <a:cs typeface="Arial"/>
                <a:sym typeface="Arial"/>
              </a:rPr>
              <a:t>TO ENHANCE NETWORK SECURITY, WE IMPLEMENTED AN AAA FRAMEWORK. THIS FRAMEWORK MANAGES USER ACCESS BY VERIFYING THEIR IDENTITY, DEFINING THEIR PRIVILEGES, AND TRACKING THEIR NETWORK ACTIVITY. WE USE RADIUS TO SECURE NETWORK ACCESS, ENSURING ONLY AUTHORIZED USERS CAN ACCESS RESOURCES AND ALL ACTIVITIES ARE LOGGED FOR AUDITING</a:t>
            </a:r>
            <a:endParaRPr/>
          </a:p>
          <a:p>
            <a:pPr indent="0" lvl="0" marL="0" marR="0" rtl="0" algn="l">
              <a:lnSpc>
                <a:spcPct val="155468"/>
              </a:lnSpc>
              <a:spcBef>
                <a:spcPts val="0"/>
              </a:spcBef>
              <a:spcAft>
                <a:spcPts val="0"/>
              </a:spcAft>
              <a:buNone/>
            </a:pPr>
            <a:r>
              <a:t/>
            </a:r>
            <a:endParaRPr sz="3200">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571" name="Shape 571"/>
        <p:cNvGrpSpPr/>
        <p:nvPr/>
      </p:nvGrpSpPr>
      <p:grpSpPr>
        <a:xfrm>
          <a:off x="0" y="0"/>
          <a:ext cx="0" cy="0"/>
          <a:chOff x="0" y="0"/>
          <a:chExt cx="0" cy="0"/>
        </a:xfrm>
      </p:grpSpPr>
      <p:sp>
        <p:nvSpPr>
          <p:cNvPr id="572" name="Google Shape;572;p28"/>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p28"/>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74" name="Google Shape;574;p28"/>
          <p:cNvGrpSpPr/>
          <p:nvPr/>
        </p:nvGrpSpPr>
        <p:grpSpPr>
          <a:xfrm rot="10800000">
            <a:off x="17297625" y="8096263"/>
            <a:ext cx="666614" cy="666614"/>
            <a:chOff x="0" y="0"/>
            <a:chExt cx="812800" cy="812800"/>
          </a:xfrm>
        </p:grpSpPr>
        <p:sp>
          <p:nvSpPr>
            <p:cNvPr id="575" name="Google Shape;57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28"/>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7" name="Google Shape;577;p28"/>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78" name="Google Shape;578;p28"/>
          <p:cNvGrpSpPr/>
          <p:nvPr/>
        </p:nvGrpSpPr>
        <p:grpSpPr>
          <a:xfrm>
            <a:off x="16030363" y="824384"/>
            <a:ext cx="2680687" cy="970054"/>
            <a:chOff x="0" y="-19050"/>
            <a:chExt cx="706025" cy="255488"/>
          </a:xfrm>
        </p:grpSpPr>
        <p:sp>
          <p:nvSpPr>
            <p:cNvPr id="579" name="Google Shape;579;p28"/>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28"/>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1" name="Google Shape;581;p28"/>
          <p:cNvGrpSpPr/>
          <p:nvPr/>
        </p:nvGrpSpPr>
        <p:grpSpPr>
          <a:xfrm>
            <a:off x="291849" y="2732420"/>
            <a:ext cx="666614" cy="666614"/>
            <a:chOff x="0" y="0"/>
            <a:chExt cx="812800" cy="812800"/>
          </a:xfrm>
        </p:grpSpPr>
        <p:sp>
          <p:nvSpPr>
            <p:cNvPr id="582" name="Google Shape;582;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28"/>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4" name="Google Shape;584;p28"/>
          <p:cNvGrpSpPr/>
          <p:nvPr/>
        </p:nvGrpSpPr>
        <p:grpSpPr>
          <a:xfrm>
            <a:off x="7742657" y="2399113"/>
            <a:ext cx="666614" cy="666614"/>
            <a:chOff x="0" y="0"/>
            <a:chExt cx="812800" cy="812800"/>
          </a:xfrm>
        </p:grpSpPr>
        <p:sp>
          <p:nvSpPr>
            <p:cNvPr id="585" name="Google Shape;58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28"/>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7" name="Google Shape;587;p28"/>
          <p:cNvGrpSpPr/>
          <p:nvPr/>
        </p:nvGrpSpPr>
        <p:grpSpPr>
          <a:xfrm>
            <a:off x="7742657" y="8096263"/>
            <a:ext cx="666614" cy="666614"/>
            <a:chOff x="0" y="0"/>
            <a:chExt cx="812800" cy="812800"/>
          </a:xfrm>
        </p:grpSpPr>
        <p:sp>
          <p:nvSpPr>
            <p:cNvPr id="588" name="Google Shape;588;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28"/>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0" name="Google Shape;590;p28"/>
          <p:cNvGrpSpPr/>
          <p:nvPr/>
        </p:nvGrpSpPr>
        <p:grpSpPr>
          <a:xfrm rot="10800000">
            <a:off x="17297625" y="2399113"/>
            <a:ext cx="666614" cy="666614"/>
            <a:chOff x="0" y="0"/>
            <a:chExt cx="812800" cy="812800"/>
          </a:xfrm>
        </p:grpSpPr>
        <p:sp>
          <p:nvSpPr>
            <p:cNvPr id="591" name="Google Shape;591;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28"/>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3" name="Google Shape;593;p28"/>
          <p:cNvSpPr/>
          <p:nvPr/>
        </p:nvSpPr>
        <p:spPr>
          <a:xfrm>
            <a:off x="8075964" y="2732420"/>
            <a:ext cx="9554968" cy="5697150"/>
          </a:xfrm>
          <a:custGeom>
            <a:rect b="b" l="l" r="r" t="t"/>
            <a:pathLst>
              <a:path extrusionOk="0" h="5697150" w="9554968">
                <a:moveTo>
                  <a:pt x="0" y="0"/>
                </a:moveTo>
                <a:lnTo>
                  <a:pt x="9554968" y="0"/>
                </a:lnTo>
                <a:lnTo>
                  <a:pt x="9554968" y="5697150"/>
                </a:lnTo>
                <a:lnTo>
                  <a:pt x="0" y="569715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28"/>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595" name="Google Shape;595;p28"/>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16/17</a:t>
            </a:r>
            <a:endParaRPr/>
          </a:p>
        </p:txBody>
      </p:sp>
      <p:sp>
        <p:nvSpPr>
          <p:cNvPr id="596" name="Google Shape;596;p28"/>
          <p:cNvSpPr txBox="1"/>
          <p:nvPr/>
        </p:nvSpPr>
        <p:spPr>
          <a:xfrm>
            <a:off x="7877286" y="450374"/>
            <a:ext cx="2088856" cy="1583992"/>
          </a:xfrm>
          <a:prstGeom prst="rect">
            <a:avLst/>
          </a:prstGeom>
          <a:noFill/>
          <a:ln>
            <a:noFill/>
          </a:ln>
        </p:spPr>
        <p:txBody>
          <a:bodyPr anchorCtr="0" anchor="t" bIns="0" lIns="0" spcFirstLastPara="1" rIns="0" wrap="square" tIns="0">
            <a:spAutoFit/>
          </a:bodyPr>
          <a:lstStyle/>
          <a:p>
            <a:pPr indent="0" lvl="0" marL="0" marR="0" rtl="0" algn="ctr">
              <a:lnSpc>
                <a:spcPct val="115996"/>
              </a:lnSpc>
              <a:spcBef>
                <a:spcPts val="0"/>
              </a:spcBef>
              <a:spcAft>
                <a:spcPts val="0"/>
              </a:spcAft>
              <a:buNone/>
            </a:pPr>
            <a:r>
              <a:rPr lang="en-US" sz="10646">
                <a:solidFill>
                  <a:srgbClr val="FFFFFF"/>
                </a:solidFill>
                <a:latin typeface="Antonio Light"/>
                <a:ea typeface="Antonio Light"/>
                <a:cs typeface="Antonio Light"/>
                <a:sym typeface="Antonio Light"/>
              </a:rPr>
              <a:t>GRE</a:t>
            </a:r>
            <a:endParaRPr/>
          </a:p>
        </p:txBody>
      </p:sp>
      <p:sp>
        <p:nvSpPr>
          <p:cNvPr id="597" name="Google Shape;597;p28"/>
          <p:cNvSpPr txBox="1"/>
          <p:nvPr/>
        </p:nvSpPr>
        <p:spPr>
          <a:xfrm>
            <a:off x="291849" y="3084777"/>
            <a:ext cx="7585437" cy="6358664"/>
          </a:xfrm>
          <a:prstGeom prst="rect">
            <a:avLst/>
          </a:prstGeom>
          <a:noFill/>
          <a:ln>
            <a:noFill/>
          </a:ln>
        </p:spPr>
        <p:txBody>
          <a:bodyPr anchorCtr="0" anchor="t" bIns="0" lIns="0" spcFirstLastPara="1" rIns="0" wrap="square" tIns="0">
            <a:spAutoFit/>
          </a:bodyPr>
          <a:lstStyle/>
          <a:p>
            <a:pPr indent="0" lvl="0" marL="0" marR="0" rtl="0" algn="l">
              <a:lnSpc>
                <a:spcPct val="155468"/>
              </a:lnSpc>
              <a:spcBef>
                <a:spcPts val="0"/>
              </a:spcBef>
              <a:spcAft>
                <a:spcPts val="0"/>
              </a:spcAft>
              <a:buNone/>
            </a:pPr>
            <a:r>
              <a:rPr lang="en-US" sz="3200">
                <a:solidFill>
                  <a:srgbClr val="FFFFFF"/>
                </a:solidFill>
                <a:latin typeface="Arial"/>
                <a:ea typeface="Arial"/>
                <a:cs typeface="Arial"/>
                <a:sym typeface="Arial"/>
              </a:rPr>
              <a:t>WE USED GRE AS A BASIC MECHANISM TO CREATE VIRTUAL PRIVATE NETWORK INFRASTRUCTURE, ALLOWING US TO CONNECT OUR REMOTE SITES RELIABLY AND AS A FUTURE STEP, WE PLAN TO DEVELOP A MORE COMPREHENSIVE VPN SOLUTION BY ENCRYPTING GRE TUN USING POWERFUL ENCRYPTION PROTOCOLS SUCH AS IPSEC</a:t>
            </a:r>
            <a:endParaRPr/>
          </a:p>
          <a:p>
            <a:pPr indent="0" lvl="0" marL="0" marR="0" rtl="0" algn="l">
              <a:lnSpc>
                <a:spcPct val="155468"/>
              </a:lnSpc>
              <a:spcBef>
                <a:spcPts val="0"/>
              </a:spcBef>
              <a:spcAft>
                <a:spcPts val="0"/>
              </a:spcAft>
              <a:buNone/>
            </a:pPr>
            <a:r>
              <a:t/>
            </a:r>
            <a:endParaRPr sz="3200">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601" name="Shape 601"/>
        <p:cNvGrpSpPr/>
        <p:nvPr/>
      </p:nvGrpSpPr>
      <p:grpSpPr>
        <a:xfrm>
          <a:off x="0" y="0"/>
          <a:ext cx="0" cy="0"/>
          <a:chOff x="0" y="0"/>
          <a:chExt cx="0" cy="0"/>
        </a:xfrm>
      </p:grpSpPr>
      <p:sp>
        <p:nvSpPr>
          <p:cNvPr id="602" name="Google Shape;602;p29"/>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 name="Google Shape;603;p29"/>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29"/>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05" name="Google Shape;605;p29"/>
          <p:cNvGrpSpPr/>
          <p:nvPr/>
        </p:nvGrpSpPr>
        <p:grpSpPr>
          <a:xfrm>
            <a:off x="16030363" y="824384"/>
            <a:ext cx="2680687" cy="970054"/>
            <a:chOff x="0" y="-19050"/>
            <a:chExt cx="706025" cy="255488"/>
          </a:xfrm>
        </p:grpSpPr>
        <p:sp>
          <p:nvSpPr>
            <p:cNvPr id="606" name="Google Shape;606;p29"/>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29"/>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8" name="Google Shape;608;p29"/>
          <p:cNvSpPr txBox="1"/>
          <p:nvPr/>
        </p:nvSpPr>
        <p:spPr>
          <a:xfrm>
            <a:off x="6782440" y="3497790"/>
            <a:ext cx="6995030" cy="2446249"/>
          </a:xfrm>
          <a:prstGeom prst="rect">
            <a:avLst/>
          </a:prstGeom>
          <a:noFill/>
          <a:ln>
            <a:noFill/>
          </a:ln>
        </p:spPr>
        <p:txBody>
          <a:bodyPr anchorCtr="0" anchor="t" bIns="0" lIns="0" spcFirstLastPara="1" rIns="0" wrap="square" tIns="0">
            <a:spAutoFit/>
          </a:bodyPr>
          <a:lstStyle/>
          <a:p>
            <a:pPr indent="0" lvl="0" marL="0" marR="0" rtl="0" algn="ctr">
              <a:lnSpc>
                <a:spcPct val="115998"/>
              </a:lnSpc>
              <a:spcBef>
                <a:spcPts val="0"/>
              </a:spcBef>
              <a:spcAft>
                <a:spcPts val="0"/>
              </a:spcAft>
              <a:buNone/>
            </a:pPr>
            <a:r>
              <a:rPr b="1" lang="en-US" sz="16545">
                <a:solidFill>
                  <a:srgbClr val="FFFFFF"/>
                </a:solidFill>
                <a:latin typeface="Antonio"/>
                <a:ea typeface="Antonio"/>
                <a:cs typeface="Antonio"/>
                <a:sym typeface="Antonio"/>
              </a:rPr>
              <a:t>THANK</a:t>
            </a:r>
            <a:endParaRPr/>
          </a:p>
        </p:txBody>
      </p:sp>
      <p:grpSp>
        <p:nvGrpSpPr>
          <p:cNvPr id="609" name="Google Shape;609;p29"/>
          <p:cNvGrpSpPr/>
          <p:nvPr/>
        </p:nvGrpSpPr>
        <p:grpSpPr>
          <a:xfrm>
            <a:off x="6468406" y="2548760"/>
            <a:ext cx="2138817" cy="2138817"/>
            <a:chOff x="0" y="0"/>
            <a:chExt cx="812800" cy="812800"/>
          </a:xfrm>
        </p:grpSpPr>
        <p:sp>
          <p:nvSpPr>
            <p:cNvPr id="610" name="Google Shape;610;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2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2" name="Google Shape;612;p29"/>
          <p:cNvSpPr txBox="1"/>
          <p:nvPr/>
        </p:nvSpPr>
        <p:spPr>
          <a:xfrm>
            <a:off x="2685309" y="1336373"/>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613" name="Google Shape;613;p29"/>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17/17</a:t>
            </a:r>
            <a:endParaRPr/>
          </a:p>
        </p:txBody>
      </p:sp>
      <p:sp>
        <p:nvSpPr>
          <p:cNvPr id="614" name="Google Shape;614;p29"/>
          <p:cNvSpPr txBox="1"/>
          <p:nvPr/>
        </p:nvSpPr>
        <p:spPr>
          <a:xfrm>
            <a:off x="8143641" y="5680193"/>
            <a:ext cx="4272627" cy="2446249"/>
          </a:xfrm>
          <a:prstGeom prst="rect">
            <a:avLst/>
          </a:prstGeom>
          <a:noFill/>
          <a:ln>
            <a:noFill/>
          </a:ln>
        </p:spPr>
        <p:txBody>
          <a:bodyPr anchorCtr="0" anchor="t" bIns="0" lIns="0" spcFirstLastPara="1" rIns="0" wrap="square" tIns="0">
            <a:spAutoFit/>
          </a:bodyPr>
          <a:lstStyle/>
          <a:p>
            <a:pPr indent="0" lvl="0" marL="0" marR="0" rtl="0" algn="l">
              <a:lnSpc>
                <a:spcPct val="115998"/>
              </a:lnSpc>
              <a:spcBef>
                <a:spcPts val="0"/>
              </a:spcBef>
              <a:spcAft>
                <a:spcPts val="0"/>
              </a:spcAft>
              <a:buNone/>
            </a:pPr>
            <a:r>
              <a:rPr lang="en-US" sz="16545">
                <a:solidFill>
                  <a:srgbClr val="FFFFFF"/>
                </a:solidFill>
                <a:latin typeface="Antonio Light"/>
                <a:ea typeface="Antonio Light"/>
                <a:cs typeface="Antonio Light"/>
                <a:sym typeface="Antonio Light"/>
              </a:rPr>
              <a:t>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105" name="Shape 105"/>
        <p:cNvGrpSpPr/>
        <p:nvPr/>
      </p:nvGrpSpPr>
      <p:grpSpPr>
        <a:xfrm>
          <a:off x="0" y="0"/>
          <a:ext cx="0" cy="0"/>
          <a:chOff x="0" y="0"/>
          <a:chExt cx="0" cy="0"/>
        </a:xfrm>
      </p:grpSpPr>
      <p:grpSp>
        <p:nvGrpSpPr>
          <p:cNvPr id="106" name="Google Shape;106;p14"/>
          <p:cNvGrpSpPr/>
          <p:nvPr/>
        </p:nvGrpSpPr>
        <p:grpSpPr>
          <a:xfrm>
            <a:off x="3098531" y="4009736"/>
            <a:ext cx="5790071" cy="1774997"/>
            <a:chOff x="0" y="-19050"/>
            <a:chExt cx="1929913" cy="591632"/>
          </a:xfrm>
        </p:grpSpPr>
        <p:sp>
          <p:nvSpPr>
            <p:cNvPr id="107" name="Google Shape;107;p14"/>
            <p:cNvSpPr/>
            <p:nvPr/>
          </p:nvSpPr>
          <p:spPr>
            <a:xfrm>
              <a:off x="0" y="0"/>
              <a:ext cx="1929913" cy="572582"/>
            </a:xfrm>
            <a:custGeom>
              <a:rect b="b" l="l" r="r" t="t"/>
              <a:pathLst>
                <a:path extrusionOk="0" h="572582" w="1929913">
                  <a:moveTo>
                    <a:pt x="0" y="0"/>
                  </a:moveTo>
                  <a:lnTo>
                    <a:pt x="1929913" y="0"/>
                  </a:lnTo>
                  <a:lnTo>
                    <a:pt x="1929913" y="572582"/>
                  </a:lnTo>
                  <a:lnTo>
                    <a:pt x="0" y="572582"/>
                  </a:lnTo>
                  <a:close/>
                </a:path>
              </a:pathLst>
            </a:custGeom>
            <a:solidFill>
              <a:srgbClr val="00BBDE">
                <a:alpha val="37254"/>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4"/>
            <p:cNvSpPr txBox="1"/>
            <p:nvPr/>
          </p:nvSpPr>
          <p:spPr>
            <a:xfrm>
              <a:off x="0" y="-19050"/>
              <a:ext cx="1929913" cy="591632"/>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 name="Google Shape;109;p14"/>
          <p:cNvSpPr/>
          <p:nvPr/>
        </p:nvSpPr>
        <p:spPr>
          <a:xfrm flipH="1">
            <a:off x="-10741914" y="-3252602"/>
            <a:ext cx="16235139" cy="16235139"/>
          </a:xfrm>
          <a:custGeom>
            <a:rect b="b" l="l" r="r" t="t"/>
            <a:pathLst>
              <a:path extrusionOk="0" h="16235139" w="16235139">
                <a:moveTo>
                  <a:pt x="16235139" y="0"/>
                </a:moveTo>
                <a:lnTo>
                  <a:pt x="0" y="0"/>
                </a:lnTo>
                <a:lnTo>
                  <a:pt x="0" y="16235139"/>
                </a:lnTo>
                <a:lnTo>
                  <a:pt x="16235139" y="16235139"/>
                </a:lnTo>
                <a:lnTo>
                  <a:pt x="16235139"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4"/>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4"/>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4"/>
          <p:cNvSpPr txBox="1"/>
          <p:nvPr/>
        </p:nvSpPr>
        <p:spPr>
          <a:xfrm>
            <a:off x="2685462" y="1335178"/>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grpSp>
        <p:nvGrpSpPr>
          <p:cNvPr id="113" name="Google Shape;113;p14"/>
          <p:cNvGrpSpPr/>
          <p:nvPr/>
        </p:nvGrpSpPr>
        <p:grpSpPr>
          <a:xfrm>
            <a:off x="16030363" y="824384"/>
            <a:ext cx="2680687" cy="970054"/>
            <a:chOff x="0" y="-19050"/>
            <a:chExt cx="706025" cy="255488"/>
          </a:xfrm>
        </p:grpSpPr>
        <p:sp>
          <p:nvSpPr>
            <p:cNvPr id="114" name="Google Shape;114;p14"/>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4"/>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6" name="Google Shape;116;p14"/>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02/17</a:t>
            </a:r>
            <a:endParaRPr/>
          </a:p>
        </p:txBody>
      </p:sp>
      <p:sp>
        <p:nvSpPr>
          <p:cNvPr id="117" name="Google Shape;117;p14"/>
          <p:cNvSpPr txBox="1"/>
          <p:nvPr/>
        </p:nvSpPr>
        <p:spPr>
          <a:xfrm>
            <a:off x="6025791" y="2183984"/>
            <a:ext cx="2632463" cy="3066268"/>
          </a:xfrm>
          <a:prstGeom prst="rect">
            <a:avLst/>
          </a:prstGeom>
          <a:noFill/>
          <a:ln>
            <a:noFill/>
          </a:ln>
        </p:spPr>
        <p:txBody>
          <a:bodyPr anchorCtr="0" anchor="t" bIns="0" lIns="0" spcFirstLastPara="1" rIns="0" wrap="square" tIns="0">
            <a:spAutoFit/>
          </a:bodyPr>
          <a:lstStyle/>
          <a:p>
            <a:pPr indent="0" lvl="0" marL="0" marR="0" rtl="0" algn="just">
              <a:lnSpc>
                <a:spcPct val="116001"/>
              </a:lnSpc>
              <a:spcBef>
                <a:spcPts val="0"/>
              </a:spcBef>
              <a:spcAft>
                <a:spcPts val="0"/>
              </a:spcAft>
              <a:buNone/>
            </a:pPr>
            <a:r>
              <a:rPr b="1" lang="en-US" sz="10393">
                <a:solidFill>
                  <a:srgbClr val="FFFFFF"/>
                </a:solidFill>
                <a:latin typeface="Antonio"/>
                <a:ea typeface="Antonio"/>
                <a:cs typeface="Antonio"/>
                <a:sym typeface="Antonio"/>
              </a:rPr>
              <a:t>TEAM </a:t>
            </a:r>
            <a:endParaRPr/>
          </a:p>
          <a:p>
            <a:pPr indent="0" lvl="0" marL="0" marR="0" rtl="0" algn="just">
              <a:lnSpc>
                <a:spcPct val="116001"/>
              </a:lnSpc>
              <a:spcBef>
                <a:spcPts val="0"/>
              </a:spcBef>
              <a:spcAft>
                <a:spcPts val="0"/>
              </a:spcAft>
              <a:buNone/>
            </a:pPr>
            <a:r>
              <a:t/>
            </a:r>
            <a:endParaRPr b="1" sz="10393">
              <a:solidFill>
                <a:srgbClr val="FFFFFF"/>
              </a:solidFill>
              <a:latin typeface="Antonio"/>
              <a:ea typeface="Antonio"/>
              <a:cs typeface="Antonio"/>
              <a:sym typeface="Antonio"/>
            </a:endParaRPr>
          </a:p>
        </p:txBody>
      </p:sp>
      <p:sp>
        <p:nvSpPr>
          <p:cNvPr id="118" name="Google Shape;118;p14"/>
          <p:cNvSpPr txBox="1"/>
          <p:nvPr/>
        </p:nvSpPr>
        <p:spPr>
          <a:xfrm>
            <a:off x="8658254" y="2183984"/>
            <a:ext cx="4625621" cy="1540483"/>
          </a:xfrm>
          <a:prstGeom prst="rect">
            <a:avLst/>
          </a:prstGeom>
          <a:noFill/>
          <a:ln>
            <a:noFill/>
          </a:ln>
        </p:spPr>
        <p:txBody>
          <a:bodyPr anchorCtr="0" anchor="t" bIns="0" lIns="0" spcFirstLastPara="1" rIns="0" wrap="square" tIns="0">
            <a:spAutoFit/>
          </a:bodyPr>
          <a:lstStyle/>
          <a:p>
            <a:pPr indent="0" lvl="0" marL="0" marR="0" rtl="0" algn="just">
              <a:lnSpc>
                <a:spcPct val="116001"/>
              </a:lnSpc>
              <a:spcBef>
                <a:spcPts val="0"/>
              </a:spcBef>
              <a:spcAft>
                <a:spcPts val="0"/>
              </a:spcAft>
              <a:buNone/>
            </a:pPr>
            <a:r>
              <a:rPr lang="en-US" sz="10393">
                <a:solidFill>
                  <a:srgbClr val="FFFFFF"/>
                </a:solidFill>
                <a:latin typeface="Antonio Light"/>
                <a:ea typeface="Antonio Light"/>
                <a:cs typeface="Antonio Light"/>
                <a:sym typeface="Antonio Light"/>
              </a:rPr>
              <a:t>MEMBERS</a:t>
            </a:r>
            <a:endParaRPr/>
          </a:p>
        </p:txBody>
      </p:sp>
      <p:grpSp>
        <p:nvGrpSpPr>
          <p:cNvPr id="119" name="Google Shape;119;p14"/>
          <p:cNvGrpSpPr/>
          <p:nvPr/>
        </p:nvGrpSpPr>
        <p:grpSpPr>
          <a:xfrm>
            <a:off x="1939941" y="3869805"/>
            <a:ext cx="2212777" cy="2112012"/>
            <a:chOff x="-366471" y="-11891"/>
            <a:chExt cx="15572971" cy="14863810"/>
          </a:xfrm>
        </p:grpSpPr>
        <p:sp>
          <p:nvSpPr>
            <p:cNvPr id="120" name="Google Shape;120;p14"/>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4"/>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4"/>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6">
                <a:alphaModFix/>
              </a:blip>
              <a:stretch>
                <a:fillRect b="0" l="222" r="22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 name="Google Shape;123;p14"/>
          <p:cNvSpPr txBox="1"/>
          <p:nvPr/>
        </p:nvSpPr>
        <p:spPr>
          <a:xfrm>
            <a:off x="4339334" y="4705045"/>
            <a:ext cx="3948001" cy="932023"/>
          </a:xfrm>
          <a:prstGeom prst="rect">
            <a:avLst/>
          </a:prstGeom>
          <a:noFill/>
          <a:ln>
            <a:noFill/>
          </a:ln>
        </p:spPr>
        <p:txBody>
          <a:bodyPr anchorCtr="0" anchor="t" bIns="0" lIns="0" spcFirstLastPara="1" rIns="0" wrap="square" tIns="0">
            <a:spAutoFit/>
          </a:bodyPr>
          <a:lstStyle/>
          <a:p>
            <a:pPr indent="0" lvl="0" marL="0" marR="0" rtl="0" algn="l">
              <a:lnSpc>
                <a:spcPct val="115997"/>
              </a:lnSpc>
              <a:spcBef>
                <a:spcPts val="0"/>
              </a:spcBef>
              <a:spcAft>
                <a:spcPts val="0"/>
              </a:spcAft>
              <a:buNone/>
            </a:pPr>
            <a:r>
              <a:rPr b="1" lang="en-US" sz="1594">
                <a:solidFill>
                  <a:srgbClr val="FFFFFF"/>
                </a:solidFill>
                <a:latin typeface="Raleway Medium"/>
                <a:ea typeface="Raleway Medium"/>
                <a:cs typeface="Raleway Medium"/>
                <a:sym typeface="Raleway Medium"/>
              </a:rPr>
              <a:t>Fresh graduate from the Faculty of Computers and Information, IT Department. I have certification in CCNA, MCSA and CCNA.</a:t>
            </a:r>
            <a:endParaRPr/>
          </a:p>
        </p:txBody>
      </p:sp>
      <p:sp>
        <p:nvSpPr>
          <p:cNvPr id="124" name="Google Shape;124;p14"/>
          <p:cNvSpPr txBox="1"/>
          <p:nvPr/>
        </p:nvSpPr>
        <p:spPr>
          <a:xfrm>
            <a:off x="4339334" y="4191953"/>
            <a:ext cx="2541076" cy="325081"/>
          </a:xfrm>
          <a:prstGeom prst="rect">
            <a:avLst/>
          </a:prstGeom>
          <a:noFill/>
          <a:ln>
            <a:noFill/>
          </a:ln>
        </p:spPr>
        <p:txBody>
          <a:bodyPr anchorCtr="0" anchor="t" bIns="0" lIns="0" spcFirstLastPara="1" rIns="0" wrap="square" tIns="0">
            <a:spAutoFit/>
          </a:bodyPr>
          <a:lstStyle/>
          <a:p>
            <a:pPr indent="0" lvl="0" marL="0" marR="0" rtl="0" algn="l">
              <a:lnSpc>
                <a:spcPct val="116013"/>
              </a:lnSpc>
              <a:spcBef>
                <a:spcPts val="0"/>
              </a:spcBef>
              <a:spcAft>
                <a:spcPts val="0"/>
              </a:spcAft>
              <a:buNone/>
            </a:pPr>
            <a:r>
              <a:rPr b="1" lang="en-US" sz="2117">
                <a:solidFill>
                  <a:srgbClr val="FFFFFF"/>
                </a:solidFill>
                <a:latin typeface="Raleway Black"/>
                <a:ea typeface="Raleway Black"/>
                <a:cs typeface="Raleway Black"/>
                <a:sym typeface="Raleway Black"/>
              </a:rPr>
              <a:t>Ali Abdulqawi Ali</a:t>
            </a:r>
            <a:endParaRPr/>
          </a:p>
        </p:txBody>
      </p:sp>
      <p:grpSp>
        <p:nvGrpSpPr>
          <p:cNvPr id="125" name="Google Shape;125;p14"/>
          <p:cNvGrpSpPr/>
          <p:nvPr/>
        </p:nvGrpSpPr>
        <p:grpSpPr>
          <a:xfrm>
            <a:off x="3058880" y="6302047"/>
            <a:ext cx="5829722" cy="1774997"/>
            <a:chOff x="0" y="-19050"/>
            <a:chExt cx="1943129" cy="591632"/>
          </a:xfrm>
        </p:grpSpPr>
        <p:sp>
          <p:nvSpPr>
            <p:cNvPr id="126" name="Google Shape;126;p14"/>
            <p:cNvSpPr/>
            <p:nvPr/>
          </p:nvSpPr>
          <p:spPr>
            <a:xfrm>
              <a:off x="0" y="0"/>
              <a:ext cx="1943129" cy="572582"/>
            </a:xfrm>
            <a:custGeom>
              <a:rect b="b" l="l" r="r" t="t"/>
              <a:pathLst>
                <a:path extrusionOk="0" h="572582" w="1943129">
                  <a:moveTo>
                    <a:pt x="0" y="0"/>
                  </a:moveTo>
                  <a:lnTo>
                    <a:pt x="1943129" y="0"/>
                  </a:lnTo>
                  <a:lnTo>
                    <a:pt x="1943129" y="572582"/>
                  </a:lnTo>
                  <a:lnTo>
                    <a:pt x="0" y="572582"/>
                  </a:lnTo>
                  <a:close/>
                </a:path>
              </a:pathLst>
            </a:custGeom>
            <a:solidFill>
              <a:srgbClr val="00BBDE">
                <a:alpha val="37254"/>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4"/>
            <p:cNvSpPr txBox="1"/>
            <p:nvPr/>
          </p:nvSpPr>
          <p:spPr>
            <a:xfrm>
              <a:off x="0" y="-19050"/>
              <a:ext cx="1943129" cy="591632"/>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8" name="Google Shape;128;p14"/>
          <p:cNvGrpSpPr/>
          <p:nvPr/>
        </p:nvGrpSpPr>
        <p:grpSpPr>
          <a:xfrm>
            <a:off x="1900290" y="6162116"/>
            <a:ext cx="2212777" cy="2112012"/>
            <a:chOff x="-366471" y="-11891"/>
            <a:chExt cx="15572971" cy="14863810"/>
          </a:xfrm>
        </p:grpSpPr>
        <p:sp>
          <p:nvSpPr>
            <p:cNvPr id="129" name="Google Shape;129;p14"/>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4"/>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14"/>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7">
                <a:alphaModFix/>
              </a:blip>
              <a:stretch>
                <a:fillRect b="0" l="222" r="22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2" name="Google Shape;132;p14"/>
          <p:cNvSpPr txBox="1"/>
          <p:nvPr/>
        </p:nvSpPr>
        <p:spPr>
          <a:xfrm>
            <a:off x="4299683" y="6984944"/>
            <a:ext cx="3987652" cy="912730"/>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None/>
            </a:pPr>
            <a:r>
              <a:rPr b="1" lang="en-US" sz="1250">
                <a:solidFill>
                  <a:srgbClr val="FFFFFF"/>
                </a:solidFill>
                <a:latin typeface="Raleway Medium"/>
                <a:ea typeface="Raleway Medium"/>
                <a:cs typeface="Raleway Medium"/>
                <a:sym typeface="Raleway Medium"/>
              </a:rPr>
              <a:t>A hardworking computer science and AI student with CCNA and CCNP certifications, I enjoy presenting on the latest tech developments and seek to join an innovative team focused on creating cutting-edge solutions.</a:t>
            </a:r>
            <a:endParaRPr/>
          </a:p>
        </p:txBody>
      </p:sp>
      <p:sp>
        <p:nvSpPr>
          <p:cNvPr id="133" name="Google Shape;133;p14"/>
          <p:cNvSpPr txBox="1"/>
          <p:nvPr/>
        </p:nvSpPr>
        <p:spPr>
          <a:xfrm>
            <a:off x="4299683" y="6484263"/>
            <a:ext cx="3647766" cy="325081"/>
          </a:xfrm>
          <a:prstGeom prst="rect">
            <a:avLst/>
          </a:prstGeom>
          <a:noFill/>
          <a:ln>
            <a:noFill/>
          </a:ln>
        </p:spPr>
        <p:txBody>
          <a:bodyPr anchorCtr="0" anchor="t" bIns="0" lIns="0" spcFirstLastPara="1" rIns="0" wrap="square" tIns="0">
            <a:spAutoFit/>
          </a:bodyPr>
          <a:lstStyle/>
          <a:p>
            <a:pPr indent="0" lvl="0" marL="0" marR="0" rtl="0" algn="l">
              <a:lnSpc>
                <a:spcPct val="116013"/>
              </a:lnSpc>
              <a:spcBef>
                <a:spcPts val="0"/>
              </a:spcBef>
              <a:spcAft>
                <a:spcPts val="0"/>
              </a:spcAft>
              <a:buNone/>
            </a:pPr>
            <a:r>
              <a:rPr b="1" lang="en-US" sz="2117">
                <a:solidFill>
                  <a:srgbClr val="FFFFFF"/>
                </a:solidFill>
                <a:latin typeface="Raleway Black"/>
                <a:ea typeface="Raleway Black"/>
                <a:cs typeface="Raleway Black"/>
                <a:sym typeface="Raleway Black"/>
              </a:rPr>
              <a:t>Mahmoud Ibrahim Kamal</a:t>
            </a:r>
            <a:endParaRPr/>
          </a:p>
        </p:txBody>
      </p:sp>
      <p:grpSp>
        <p:nvGrpSpPr>
          <p:cNvPr id="134" name="Google Shape;134;p14"/>
          <p:cNvGrpSpPr/>
          <p:nvPr/>
        </p:nvGrpSpPr>
        <p:grpSpPr>
          <a:xfrm>
            <a:off x="10472088" y="4009736"/>
            <a:ext cx="5790071" cy="1774997"/>
            <a:chOff x="0" y="-19050"/>
            <a:chExt cx="1929913" cy="591632"/>
          </a:xfrm>
        </p:grpSpPr>
        <p:sp>
          <p:nvSpPr>
            <p:cNvPr id="135" name="Google Shape;135;p14"/>
            <p:cNvSpPr/>
            <p:nvPr/>
          </p:nvSpPr>
          <p:spPr>
            <a:xfrm>
              <a:off x="0" y="0"/>
              <a:ext cx="1929913" cy="572582"/>
            </a:xfrm>
            <a:custGeom>
              <a:rect b="b" l="l" r="r" t="t"/>
              <a:pathLst>
                <a:path extrusionOk="0" h="572582" w="1929913">
                  <a:moveTo>
                    <a:pt x="0" y="0"/>
                  </a:moveTo>
                  <a:lnTo>
                    <a:pt x="1929913" y="0"/>
                  </a:lnTo>
                  <a:lnTo>
                    <a:pt x="1929913" y="572582"/>
                  </a:lnTo>
                  <a:lnTo>
                    <a:pt x="0" y="572582"/>
                  </a:lnTo>
                  <a:close/>
                </a:path>
              </a:pathLst>
            </a:custGeom>
            <a:solidFill>
              <a:srgbClr val="00BBDE">
                <a:alpha val="37254"/>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14"/>
            <p:cNvSpPr txBox="1"/>
            <p:nvPr/>
          </p:nvSpPr>
          <p:spPr>
            <a:xfrm>
              <a:off x="0" y="-19050"/>
              <a:ext cx="1929913" cy="591632"/>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7" name="Google Shape;137;p14"/>
          <p:cNvGrpSpPr/>
          <p:nvPr/>
        </p:nvGrpSpPr>
        <p:grpSpPr>
          <a:xfrm>
            <a:off x="9273847" y="3888130"/>
            <a:ext cx="2212777" cy="2112012"/>
            <a:chOff x="-366471" y="-11891"/>
            <a:chExt cx="15572971" cy="14863810"/>
          </a:xfrm>
        </p:grpSpPr>
        <p:sp>
          <p:nvSpPr>
            <p:cNvPr id="138" name="Google Shape;138;p14"/>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14"/>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14"/>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8">
                <a:alphaModFix/>
              </a:blip>
              <a:stretch>
                <a:fillRect b="-30338" l="222" r="222" t="-315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1" name="Google Shape;141;p14"/>
          <p:cNvSpPr txBox="1"/>
          <p:nvPr/>
        </p:nvSpPr>
        <p:spPr>
          <a:xfrm>
            <a:off x="11712891" y="4705045"/>
            <a:ext cx="3948001" cy="932023"/>
          </a:xfrm>
          <a:prstGeom prst="rect">
            <a:avLst/>
          </a:prstGeom>
          <a:noFill/>
          <a:ln>
            <a:noFill/>
          </a:ln>
        </p:spPr>
        <p:txBody>
          <a:bodyPr anchorCtr="0" anchor="t" bIns="0" lIns="0" spcFirstLastPara="1" rIns="0" wrap="square" tIns="0">
            <a:spAutoFit/>
          </a:bodyPr>
          <a:lstStyle/>
          <a:p>
            <a:pPr indent="0" lvl="0" marL="0" marR="0" rtl="0" algn="l">
              <a:lnSpc>
                <a:spcPct val="115997"/>
              </a:lnSpc>
              <a:spcBef>
                <a:spcPts val="0"/>
              </a:spcBef>
              <a:spcAft>
                <a:spcPts val="0"/>
              </a:spcAft>
              <a:buNone/>
            </a:pPr>
            <a:r>
              <a:rPr b="1" lang="en-US" sz="1594">
                <a:solidFill>
                  <a:srgbClr val="FFFFFF"/>
                </a:solidFill>
                <a:latin typeface="Raleway Medium"/>
                <a:ea typeface="Raleway Medium"/>
                <a:cs typeface="Raleway Medium"/>
                <a:sym typeface="Raleway Medium"/>
              </a:rPr>
              <a:t>Fresh graduate from the Faculty of Computers and Information, IT Department. I have certification in CCNA, MCSA and CCNA.</a:t>
            </a:r>
            <a:endParaRPr/>
          </a:p>
        </p:txBody>
      </p:sp>
      <p:grpSp>
        <p:nvGrpSpPr>
          <p:cNvPr id="142" name="Google Shape;142;p14"/>
          <p:cNvGrpSpPr/>
          <p:nvPr/>
        </p:nvGrpSpPr>
        <p:grpSpPr>
          <a:xfrm>
            <a:off x="10432437" y="6302047"/>
            <a:ext cx="5829722" cy="1774997"/>
            <a:chOff x="0" y="-19050"/>
            <a:chExt cx="1943129" cy="591632"/>
          </a:xfrm>
        </p:grpSpPr>
        <p:sp>
          <p:nvSpPr>
            <p:cNvPr id="143" name="Google Shape;143;p14"/>
            <p:cNvSpPr/>
            <p:nvPr/>
          </p:nvSpPr>
          <p:spPr>
            <a:xfrm>
              <a:off x="0" y="0"/>
              <a:ext cx="1943129" cy="572582"/>
            </a:xfrm>
            <a:custGeom>
              <a:rect b="b" l="l" r="r" t="t"/>
              <a:pathLst>
                <a:path extrusionOk="0" h="572582" w="1943129">
                  <a:moveTo>
                    <a:pt x="0" y="0"/>
                  </a:moveTo>
                  <a:lnTo>
                    <a:pt x="1943129" y="0"/>
                  </a:lnTo>
                  <a:lnTo>
                    <a:pt x="1943129" y="572582"/>
                  </a:lnTo>
                  <a:lnTo>
                    <a:pt x="0" y="572582"/>
                  </a:lnTo>
                  <a:close/>
                </a:path>
              </a:pathLst>
            </a:custGeom>
            <a:solidFill>
              <a:srgbClr val="00BBDE">
                <a:alpha val="37254"/>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14"/>
            <p:cNvSpPr txBox="1"/>
            <p:nvPr/>
          </p:nvSpPr>
          <p:spPr>
            <a:xfrm>
              <a:off x="0" y="-19050"/>
              <a:ext cx="1943129" cy="591632"/>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5" name="Google Shape;145;p14"/>
          <p:cNvGrpSpPr/>
          <p:nvPr/>
        </p:nvGrpSpPr>
        <p:grpSpPr>
          <a:xfrm>
            <a:off x="9273847" y="6162116"/>
            <a:ext cx="2212777" cy="2112012"/>
            <a:chOff x="-366471" y="-11891"/>
            <a:chExt cx="15572971" cy="14863810"/>
          </a:xfrm>
        </p:grpSpPr>
        <p:sp>
          <p:nvSpPr>
            <p:cNvPr id="146" name="Google Shape;146;p14"/>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4"/>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4"/>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9">
                <a:alphaModFix/>
              </a:blip>
              <a:stretch>
                <a:fillRect b="-30794" l="222" r="222" t="-1946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9" name="Google Shape;149;p14"/>
          <p:cNvSpPr txBox="1"/>
          <p:nvPr/>
        </p:nvSpPr>
        <p:spPr>
          <a:xfrm>
            <a:off x="11673240" y="6984944"/>
            <a:ext cx="3987652" cy="932023"/>
          </a:xfrm>
          <a:prstGeom prst="rect">
            <a:avLst/>
          </a:prstGeom>
          <a:noFill/>
          <a:ln>
            <a:noFill/>
          </a:ln>
        </p:spPr>
        <p:txBody>
          <a:bodyPr anchorCtr="0" anchor="t" bIns="0" lIns="0" spcFirstLastPara="1" rIns="0" wrap="square" tIns="0">
            <a:spAutoFit/>
          </a:bodyPr>
          <a:lstStyle/>
          <a:p>
            <a:pPr indent="0" lvl="0" marL="0" marR="0" rtl="0" algn="l">
              <a:lnSpc>
                <a:spcPct val="115997"/>
              </a:lnSpc>
              <a:spcBef>
                <a:spcPts val="0"/>
              </a:spcBef>
              <a:spcAft>
                <a:spcPts val="0"/>
              </a:spcAft>
              <a:buNone/>
            </a:pPr>
            <a:r>
              <a:rPr b="1" lang="en-US" sz="1594">
                <a:solidFill>
                  <a:srgbClr val="FFFFFF"/>
                </a:solidFill>
                <a:latin typeface="Raleway Medium"/>
                <a:ea typeface="Raleway Medium"/>
                <a:cs typeface="Raleway Medium"/>
                <a:sym typeface="Raleway Medium"/>
              </a:rPr>
              <a:t>Fresh graduate from the Faculty of Computers and Information, IT Department. I have certification in CCNA, MCSA and CCNA.</a:t>
            </a:r>
            <a:endParaRPr/>
          </a:p>
        </p:txBody>
      </p:sp>
      <p:sp>
        <p:nvSpPr>
          <p:cNvPr id="150" name="Google Shape;150;p14"/>
          <p:cNvSpPr txBox="1"/>
          <p:nvPr/>
        </p:nvSpPr>
        <p:spPr>
          <a:xfrm>
            <a:off x="11673240" y="6484263"/>
            <a:ext cx="4357123" cy="325081"/>
          </a:xfrm>
          <a:prstGeom prst="rect">
            <a:avLst/>
          </a:prstGeom>
          <a:noFill/>
          <a:ln>
            <a:noFill/>
          </a:ln>
        </p:spPr>
        <p:txBody>
          <a:bodyPr anchorCtr="0" anchor="t" bIns="0" lIns="0" spcFirstLastPara="1" rIns="0" wrap="square" tIns="0">
            <a:spAutoFit/>
          </a:bodyPr>
          <a:lstStyle/>
          <a:p>
            <a:pPr indent="0" lvl="0" marL="0" marR="0" rtl="0" algn="l">
              <a:lnSpc>
                <a:spcPct val="116013"/>
              </a:lnSpc>
              <a:spcBef>
                <a:spcPts val="0"/>
              </a:spcBef>
              <a:spcAft>
                <a:spcPts val="0"/>
              </a:spcAft>
              <a:buNone/>
            </a:pPr>
            <a:r>
              <a:rPr b="1" lang="en-US" sz="2117">
                <a:solidFill>
                  <a:srgbClr val="FFFFFF"/>
                </a:solidFill>
                <a:latin typeface="Raleway Black"/>
                <a:ea typeface="Raleway Black"/>
                <a:cs typeface="Raleway Black"/>
                <a:sym typeface="Raleway Black"/>
              </a:rPr>
              <a:t>Abdelrahman Moustafa Elsayed</a:t>
            </a:r>
            <a:endParaRPr/>
          </a:p>
        </p:txBody>
      </p:sp>
      <p:sp>
        <p:nvSpPr>
          <p:cNvPr id="151" name="Google Shape;151;p14"/>
          <p:cNvSpPr txBox="1"/>
          <p:nvPr/>
        </p:nvSpPr>
        <p:spPr>
          <a:xfrm>
            <a:off x="11712891" y="4208514"/>
            <a:ext cx="3948001" cy="325081"/>
          </a:xfrm>
          <a:prstGeom prst="rect">
            <a:avLst/>
          </a:prstGeom>
          <a:noFill/>
          <a:ln>
            <a:noFill/>
          </a:ln>
        </p:spPr>
        <p:txBody>
          <a:bodyPr anchorCtr="0" anchor="t" bIns="0" lIns="0" spcFirstLastPara="1" rIns="0" wrap="square" tIns="0">
            <a:spAutoFit/>
          </a:bodyPr>
          <a:lstStyle/>
          <a:p>
            <a:pPr indent="0" lvl="0" marL="0" marR="0" rtl="0" algn="l">
              <a:lnSpc>
                <a:spcPct val="116013"/>
              </a:lnSpc>
              <a:spcBef>
                <a:spcPts val="0"/>
              </a:spcBef>
              <a:spcAft>
                <a:spcPts val="0"/>
              </a:spcAft>
              <a:buNone/>
            </a:pPr>
            <a:r>
              <a:rPr b="1" lang="en-US" sz="2117">
                <a:solidFill>
                  <a:srgbClr val="FFFFFF"/>
                </a:solidFill>
                <a:latin typeface="Raleway Black"/>
                <a:ea typeface="Raleway Black"/>
                <a:cs typeface="Raleway Black"/>
                <a:sym typeface="Raleway Black"/>
              </a:rPr>
              <a:t>Mohamed Abdelaziz Eltawil </a:t>
            </a:r>
            <a:endParaRPr/>
          </a:p>
        </p:txBody>
      </p:sp>
      <p:sp>
        <p:nvSpPr>
          <p:cNvPr id="152" name="Google Shape;152;p14"/>
          <p:cNvSpPr txBox="1"/>
          <p:nvPr/>
        </p:nvSpPr>
        <p:spPr>
          <a:xfrm>
            <a:off x="5076399" y="8710588"/>
            <a:ext cx="7624406" cy="639445"/>
          </a:xfrm>
          <a:prstGeom prst="rect">
            <a:avLst/>
          </a:prstGeom>
          <a:noFill/>
          <a:ln>
            <a:noFill/>
          </a:ln>
        </p:spPr>
        <p:txBody>
          <a:bodyPr anchorCtr="0" anchor="t" bIns="0" lIns="0" spcFirstLastPara="1" rIns="0" wrap="square" tIns="0">
            <a:spAutoFit/>
          </a:bodyPr>
          <a:lstStyle/>
          <a:p>
            <a:pPr indent="0" lvl="0" marL="0" marR="0" rtl="0" algn="ctr">
              <a:lnSpc>
                <a:spcPct val="116004"/>
              </a:lnSpc>
              <a:spcBef>
                <a:spcPts val="0"/>
              </a:spcBef>
              <a:spcAft>
                <a:spcPts val="0"/>
              </a:spcAft>
              <a:buNone/>
            </a:pPr>
            <a:r>
              <a:rPr b="1" lang="en-US" sz="3999">
                <a:solidFill>
                  <a:srgbClr val="FFFFFF"/>
                </a:solidFill>
                <a:latin typeface="Arial"/>
                <a:ea typeface="Arial"/>
                <a:cs typeface="Arial"/>
                <a:sym typeface="Arial"/>
              </a:rPr>
              <a:t>Supervisor Eng. Magdy Ibrahim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156" name="Shape 156"/>
        <p:cNvGrpSpPr/>
        <p:nvPr/>
      </p:nvGrpSpPr>
      <p:grpSpPr>
        <a:xfrm>
          <a:off x="0" y="0"/>
          <a:ext cx="0" cy="0"/>
          <a:chOff x="0" y="0"/>
          <a:chExt cx="0" cy="0"/>
        </a:xfrm>
      </p:grpSpPr>
      <p:sp>
        <p:nvSpPr>
          <p:cNvPr id="157" name="Google Shape;157;p15"/>
          <p:cNvSpPr/>
          <p:nvPr/>
        </p:nvSpPr>
        <p:spPr>
          <a:xfrm flipH="1">
            <a:off x="-10562902" y="-3173917"/>
            <a:ext cx="16235139" cy="16235139"/>
          </a:xfrm>
          <a:custGeom>
            <a:rect b="b" l="l" r="r" t="t"/>
            <a:pathLst>
              <a:path extrusionOk="0" h="16235139" w="16235139">
                <a:moveTo>
                  <a:pt x="16235139" y="0"/>
                </a:moveTo>
                <a:lnTo>
                  <a:pt x="0" y="0"/>
                </a:lnTo>
                <a:lnTo>
                  <a:pt x="0" y="16235139"/>
                </a:lnTo>
                <a:lnTo>
                  <a:pt x="16235139" y="16235139"/>
                </a:lnTo>
                <a:lnTo>
                  <a:pt x="16235139"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15"/>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15"/>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15"/>
          <p:cNvSpPr txBox="1"/>
          <p:nvPr/>
        </p:nvSpPr>
        <p:spPr>
          <a:xfrm>
            <a:off x="2685309" y="1272659"/>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grpSp>
        <p:nvGrpSpPr>
          <p:cNvPr id="161" name="Google Shape;161;p15"/>
          <p:cNvGrpSpPr/>
          <p:nvPr/>
        </p:nvGrpSpPr>
        <p:grpSpPr>
          <a:xfrm>
            <a:off x="16030363" y="824384"/>
            <a:ext cx="2680687" cy="970054"/>
            <a:chOff x="0" y="-19050"/>
            <a:chExt cx="706025" cy="255488"/>
          </a:xfrm>
        </p:grpSpPr>
        <p:sp>
          <p:nvSpPr>
            <p:cNvPr id="162" name="Google Shape;162;p15"/>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5"/>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4" name="Google Shape;164;p15"/>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03/17</a:t>
            </a:r>
            <a:endParaRPr/>
          </a:p>
        </p:txBody>
      </p:sp>
      <p:sp>
        <p:nvSpPr>
          <p:cNvPr id="165" name="Google Shape;165;p15"/>
          <p:cNvSpPr txBox="1"/>
          <p:nvPr/>
        </p:nvSpPr>
        <p:spPr>
          <a:xfrm>
            <a:off x="8477248" y="1309231"/>
            <a:ext cx="2142645" cy="907506"/>
          </a:xfrm>
          <a:prstGeom prst="rect">
            <a:avLst/>
          </a:prstGeom>
          <a:noFill/>
          <a:ln>
            <a:noFill/>
          </a:ln>
        </p:spPr>
        <p:txBody>
          <a:bodyPr anchorCtr="0" anchor="t" bIns="0" lIns="0" spcFirstLastPara="1" rIns="0" wrap="square" tIns="0">
            <a:spAutoFit/>
          </a:bodyPr>
          <a:lstStyle/>
          <a:p>
            <a:pPr indent="0" lvl="0" marL="0" marR="0" rtl="0" algn="just">
              <a:lnSpc>
                <a:spcPct val="116004"/>
              </a:lnSpc>
              <a:spcBef>
                <a:spcPts val="0"/>
              </a:spcBef>
              <a:spcAft>
                <a:spcPts val="0"/>
              </a:spcAft>
              <a:buNone/>
            </a:pPr>
            <a:r>
              <a:rPr lang="en-US" sz="6142">
                <a:solidFill>
                  <a:srgbClr val="FFFFFF"/>
                </a:solidFill>
                <a:latin typeface="Antonio Light"/>
                <a:ea typeface="Antonio Light"/>
                <a:cs typeface="Antonio Light"/>
                <a:sym typeface="Antonio Light"/>
              </a:rPr>
              <a:t>OUTLINE</a:t>
            </a:r>
            <a:endParaRPr/>
          </a:p>
        </p:txBody>
      </p:sp>
      <p:sp>
        <p:nvSpPr>
          <p:cNvPr id="166" name="Google Shape;166;p15"/>
          <p:cNvSpPr/>
          <p:nvPr/>
        </p:nvSpPr>
        <p:spPr>
          <a:xfrm>
            <a:off x="2454562" y="3189872"/>
            <a:ext cx="2405327" cy="1390716"/>
          </a:xfrm>
          <a:custGeom>
            <a:rect b="b" l="l" r="r" t="t"/>
            <a:pathLst>
              <a:path extrusionOk="0" h="1390716" w="2405327">
                <a:moveTo>
                  <a:pt x="0" y="0"/>
                </a:moveTo>
                <a:lnTo>
                  <a:pt x="2405327" y="0"/>
                </a:lnTo>
                <a:lnTo>
                  <a:pt x="2405327" y="1390716"/>
                </a:lnTo>
                <a:lnTo>
                  <a:pt x="0" y="13907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5"/>
          <p:cNvSpPr/>
          <p:nvPr/>
        </p:nvSpPr>
        <p:spPr>
          <a:xfrm>
            <a:off x="2470746" y="4943653"/>
            <a:ext cx="2405327" cy="1390716"/>
          </a:xfrm>
          <a:custGeom>
            <a:rect b="b" l="l" r="r" t="t"/>
            <a:pathLst>
              <a:path extrusionOk="0" h="1390716" w="2405327">
                <a:moveTo>
                  <a:pt x="0" y="0"/>
                </a:moveTo>
                <a:lnTo>
                  <a:pt x="2405327" y="0"/>
                </a:lnTo>
                <a:lnTo>
                  <a:pt x="2405327" y="1390716"/>
                </a:lnTo>
                <a:lnTo>
                  <a:pt x="0" y="13907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15"/>
          <p:cNvSpPr txBox="1"/>
          <p:nvPr/>
        </p:nvSpPr>
        <p:spPr>
          <a:xfrm>
            <a:off x="2470746" y="3507659"/>
            <a:ext cx="2405327" cy="736092"/>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PROJECT DESING</a:t>
            </a:r>
            <a:endParaRPr/>
          </a:p>
        </p:txBody>
      </p:sp>
      <p:sp>
        <p:nvSpPr>
          <p:cNvPr id="169" name="Google Shape;169;p15"/>
          <p:cNvSpPr txBox="1"/>
          <p:nvPr/>
        </p:nvSpPr>
        <p:spPr>
          <a:xfrm>
            <a:off x="2470746" y="5503321"/>
            <a:ext cx="2405327" cy="383667"/>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SSH</a:t>
            </a:r>
            <a:endParaRPr/>
          </a:p>
        </p:txBody>
      </p:sp>
      <p:sp>
        <p:nvSpPr>
          <p:cNvPr id="170" name="Google Shape;170;p15"/>
          <p:cNvSpPr/>
          <p:nvPr/>
        </p:nvSpPr>
        <p:spPr>
          <a:xfrm>
            <a:off x="2470746" y="6828771"/>
            <a:ext cx="2405327" cy="1390716"/>
          </a:xfrm>
          <a:custGeom>
            <a:rect b="b" l="l" r="r" t="t"/>
            <a:pathLst>
              <a:path extrusionOk="0" h="1390716" w="2405327">
                <a:moveTo>
                  <a:pt x="0" y="0"/>
                </a:moveTo>
                <a:lnTo>
                  <a:pt x="2405327" y="0"/>
                </a:lnTo>
                <a:lnTo>
                  <a:pt x="2405327" y="1390716"/>
                </a:lnTo>
                <a:lnTo>
                  <a:pt x="0" y="13907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15"/>
          <p:cNvSpPr/>
          <p:nvPr/>
        </p:nvSpPr>
        <p:spPr>
          <a:xfrm>
            <a:off x="6537228" y="3190987"/>
            <a:ext cx="2405327" cy="1390716"/>
          </a:xfrm>
          <a:custGeom>
            <a:rect b="b" l="l" r="r" t="t"/>
            <a:pathLst>
              <a:path extrusionOk="0" h="1390716" w="2405327">
                <a:moveTo>
                  <a:pt x="0" y="0"/>
                </a:moveTo>
                <a:lnTo>
                  <a:pt x="2405327" y="0"/>
                </a:lnTo>
                <a:lnTo>
                  <a:pt x="2405327" y="1390716"/>
                </a:lnTo>
                <a:lnTo>
                  <a:pt x="0" y="13907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5"/>
          <p:cNvSpPr/>
          <p:nvPr/>
        </p:nvSpPr>
        <p:spPr>
          <a:xfrm>
            <a:off x="6545320" y="4943653"/>
            <a:ext cx="2405327" cy="1390716"/>
          </a:xfrm>
          <a:custGeom>
            <a:rect b="b" l="l" r="r" t="t"/>
            <a:pathLst>
              <a:path extrusionOk="0" h="1390716" w="2405327">
                <a:moveTo>
                  <a:pt x="0" y="0"/>
                </a:moveTo>
                <a:lnTo>
                  <a:pt x="2405327" y="0"/>
                </a:lnTo>
                <a:lnTo>
                  <a:pt x="2405327" y="1390716"/>
                </a:lnTo>
                <a:lnTo>
                  <a:pt x="0" y="13907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15"/>
          <p:cNvSpPr/>
          <p:nvPr/>
        </p:nvSpPr>
        <p:spPr>
          <a:xfrm>
            <a:off x="6537228" y="6696319"/>
            <a:ext cx="2405327" cy="1390716"/>
          </a:xfrm>
          <a:custGeom>
            <a:rect b="b" l="l" r="r" t="t"/>
            <a:pathLst>
              <a:path extrusionOk="0" h="1390716" w="2405327">
                <a:moveTo>
                  <a:pt x="0" y="0"/>
                </a:moveTo>
                <a:lnTo>
                  <a:pt x="2405327" y="0"/>
                </a:lnTo>
                <a:lnTo>
                  <a:pt x="2405327" y="1390716"/>
                </a:lnTo>
                <a:lnTo>
                  <a:pt x="0" y="13907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5"/>
          <p:cNvSpPr/>
          <p:nvPr/>
        </p:nvSpPr>
        <p:spPr>
          <a:xfrm>
            <a:off x="10222691" y="3067753"/>
            <a:ext cx="2616539" cy="1512835"/>
          </a:xfrm>
          <a:custGeom>
            <a:rect b="b" l="l" r="r" t="t"/>
            <a:pathLst>
              <a:path extrusionOk="0" h="1512835" w="2616539">
                <a:moveTo>
                  <a:pt x="0" y="0"/>
                </a:moveTo>
                <a:lnTo>
                  <a:pt x="2616539" y="0"/>
                </a:lnTo>
                <a:lnTo>
                  <a:pt x="2616539" y="1512835"/>
                </a:lnTo>
                <a:lnTo>
                  <a:pt x="0" y="15128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5"/>
          <p:cNvSpPr/>
          <p:nvPr/>
        </p:nvSpPr>
        <p:spPr>
          <a:xfrm>
            <a:off x="10332915" y="4943095"/>
            <a:ext cx="2405327" cy="1390716"/>
          </a:xfrm>
          <a:custGeom>
            <a:rect b="b" l="l" r="r" t="t"/>
            <a:pathLst>
              <a:path extrusionOk="0" h="1390716" w="2405327">
                <a:moveTo>
                  <a:pt x="0" y="0"/>
                </a:moveTo>
                <a:lnTo>
                  <a:pt x="2405327" y="0"/>
                </a:lnTo>
                <a:lnTo>
                  <a:pt x="2405327" y="1390717"/>
                </a:lnTo>
                <a:lnTo>
                  <a:pt x="0" y="139071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15"/>
          <p:cNvSpPr/>
          <p:nvPr/>
        </p:nvSpPr>
        <p:spPr>
          <a:xfrm>
            <a:off x="10332915" y="6696319"/>
            <a:ext cx="2405327" cy="1390716"/>
          </a:xfrm>
          <a:custGeom>
            <a:rect b="b" l="l" r="r" t="t"/>
            <a:pathLst>
              <a:path extrusionOk="0" h="1390716" w="2405327">
                <a:moveTo>
                  <a:pt x="0" y="0"/>
                </a:moveTo>
                <a:lnTo>
                  <a:pt x="2405327" y="0"/>
                </a:lnTo>
                <a:lnTo>
                  <a:pt x="2405327" y="1390716"/>
                </a:lnTo>
                <a:lnTo>
                  <a:pt x="0" y="13907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15"/>
          <p:cNvSpPr/>
          <p:nvPr/>
        </p:nvSpPr>
        <p:spPr>
          <a:xfrm>
            <a:off x="14119367" y="3189872"/>
            <a:ext cx="2405327" cy="1390716"/>
          </a:xfrm>
          <a:custGeom>
            <a:rect b="b" l="l" r="r" t="t"/>
            <a:pathLst>
              <a:path extrusionOk="0" h="1390716" w="2405327">
                <a:moveTo>
                  <a:pt x="0" y="0"/>
                </a:moveTo>
                <a:lnTo>
                  <a:pt x="2405326" y="0"/>
                </a:lnTo>
                <a:lnTo>
                  <a:pt x="2405326" y="1390716"/>
                </a:lnTo>
                <a:lnTo>
                  <a:pt x="0" y="13907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15"/>
          <p:cNvSpPr/>
          <p:nvPr/>
        </p:nvSpPr>
        <p:spPr>
          <a:xfrm>
            <a:off x="14119367" y="4943095"/>
            <a:ext cx="2405327" cy="1390716"/>
          </a:xfrm>
          <a:custGeom>
            <a:rect b="b" l="l" r="r" t="t"/>
            <a:pathLst>
              <a:path extrusionOk="0" h="1390716" w="2405327">
                <a:moveTo>
                  <a:pt x="0" y="0"/>
                </a:moveTo>
                <a:lnTo>
                  <a:pt x="2405326" y="0"/>
                </a:lnTo>
                <a:lnTo>
                  <a:pt x="2405326" y="1390717"/>
                </a:lnTo>
                <a:lnTo>
                  <a:pt x="0" y="139071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15"/>
          <p:cNvSpPr/>
          <p:nvPr/>
        </p:nvSpPr>
        <p:spPr>
          <a:xfrm>
            <a:off x="14119367" y="6696319"/>
            <a:ext cx="2405327" cy="1390716"/>
          </a:xfrm>
          <a:custGeom>
            <a:rect b="b" l="l" r="r" t="t"/>
            <a:pathLst>
              <a:path extrusionOk="0" h="1390716" w="2405327">
                <a:moveTo>
                  <a:pt x="0" y="0"/>
                </a:moveTo>
                <a:lnTo>
                  <a:pt x="2405326" y="0"/>
                </a:lnTo>
                <a:lnTo>
                  <a:pt x="2405326" y="1390716"/>
                </a:lnTo>
                <a:lnTo>
                  <a:pt x="0" y="13907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15"/>
          <p:cNvSpPr txBox="1"/>
          <p:nvPr/>
        </p:nvSpPr>
        <p:spPr>
          <a:xfrm>
            <a:off x="2454562" y="7322770"/>
            <a:ext cx="2405327" cy="383667"/>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VLAN</a:t>
            </a:r>
            <a:endParaRPr/>
          </a:p>
        </p:txBody>
      </p:sp>
      <p:sp>
        <p:nvSpPr>
          <p:cNvPr id="181" name="Google Shape;181;p15"/>
          <p:cNvSpPr txBox="1"/>
          <p:nvPr/>
        </p:nvSpPr>
        <p:spPr>
          <a:xfrm>
            <a:off x="7321858" y="3684986"/>
            <a:ext cx="852249" cy="383667"/>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DHCP</a:t>
            </a:r>
            <a:endParaRPr/>
          </a:p>
        </p:txBody>
      </p:sp>
      <p:sp>
        <p:nvSpPr>
          <p:cNvPr id="182" name="Google Shape;182;p15"/>
          <p:cNvSpPr txBox="1"/>
          <p:nvPr/>
        </p:nvSpPr>
        <p:spPr>
          <a:xfrm>
            <a:off x="7321858" y="5437095"/>
            <a:ext cx="803553" cy="383667"/>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HSRP</a:t>
            </a:r>
            <a:endParaRPr/>
          </a:p>
        </p:txBody>
      </p:sp>
      <p:sp>
        <p:nvSpPr>
          <p:cNvPr id="183" name="Google Shape;183;p15"/>
          <p:cNvSpPr txBox="1"/>
          <p:nvPr/>
        </p:nvSpPr>
        <p:spPr>
          <a:xfrm>
            <a:off x="6537228" y="7014106"/>
            <a:ext cx="2357082" cy="736092"/>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INTER-VLAN ROUTING</a:t>
            </a:r>
            <a:endParaRPr/>
          </a:p>
        </p:txBody>
      </p:sp>
      <p:sp>
        <p:nvSpPr>
          <p:cNvPr id="184" name="Google Shape;184;p15"/>
          <p:cNvSpPr txBox="1"/>
          <p:nvPr/>
        </p:nvSpPr>
        <p:spPr>
          <a:xfrm>
            <a:off x="10332915" y="3531885"/>
            <a:ext cx="2447228" cy="736092"/>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STATIC &amp; OSPF ROUTING</a:t>
            </a:r>
            <a:endParaRPr/>
          </a:p>
        </p:txBody>
      </p:sp>
      <p:sp>
        <p:nvSpPr>
          <p:cNvPr id="185" name="Google Shape;185;p15"/>
          <p:cNvSpPr txBox="1"/>
          <p:nvPr/>
        </p:nvSpPr>
        <p:spPr>
          <a:xfrm>
            <a:off x="10328297" y="5437652"/>
            <a:ext cx="2405327" cy="383667"/>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WIRELESS</a:t>
            </a:r>
            <a:endParaRPr/>
          </a:p>
        </p:txBody>
      </p:sp>
      <p:sp>
        <p:nvSpPr>
          <p:cNvPr id="186" name="Google Shape;186;p15"/>
          <p:cNvSpPr txBox="1"/>
          <p:nvPr/>
        </p:nvSpPr>
        <p:spPr>
          <a:xfrm>
            <a:off x="10328297" y="6837894"/>
            <a:ext cx="2360738" cy="1088517"/>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PORT SECURITY &amp; BPDU GUARD</a:t>
            </a:r>
            <a:endParaRPr/>
          </a:p>
        </p:txBody>
      </p:sp>
      <p:sp>
        <p:nvSpPr>
          <p:cNvPr id="187" name="Google Shape;187;p15"/>
          <p:cNvSpPr txBox="1"/>
          <p:nvPr/>
        </p:nvSpPr>
        <p:spPr>
          <a:xfrm>
            <a:off x="14115580" y="3708098"/>
            <a:ext cx="2405327" cy="383667"/>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ACL</a:t>
            </a:r>
            <a:endParaRPr/>
          </a:p>
        </p:txBody>
      </p:sp>
      <p:sp>
        <p:nvSpPr>
          <p:cNvPr id="188" name="Google Shape;188;p15"/>
          <p:cNvSpPr txBox="1"/>
          <p:nvPr/>
        </p:nvSpPr>
        <p:spPr>
          <a:xfrm>
            <a:off x="14115580" y="5437095"/>
            <a:ext cx="2405327" cy="383667"/>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AAA</a:t>
            </a:r>
            <a:endParaRPr/>
          </a:p>
        </p:txBody>
      </p:sp>
      <p:sp>
        <p:nvSpPr>
          <p:cNvPr id="189" name="Google Shape;189;p15"/>
          <p:cNvSpPr txBox="1"/>
          <p:nvPr/>
        </p:nvSpPr>
        <p:spPr>
          <a:xfrm>
            <a:off x="15006217" y="7190319"/>
            <a:ext cx="631627" cy="383667"/>
          </a:xfrm>
          <a:prstGeom prst="rect">
            <a:avLst/>
          </a:prstGeom>
          <a:noFill/>
          <a:ln>
            <a:noFill/>
          </a:ln>
        </p:spPr>
        <p:txBody>
          <a:bodyPr anchorCtr="0" anchor="t" bIns="0" lIns="0" spcFirstLastPara="1" rIns="0" wrap="square" tIns="0">
            <a:spAutoFit/>
          </a:bodyPr>
          <a:lstStyle/>
          <a:p>
            <a:pPr indent="0" lvl="0" marL="0" marR="0" rtl="0" algn="ctr">
              <a:lnSpc>
                <a:spcPct val="115958"/>
              </a:lnSpc>
              <a:spcBef>
                <a:spcPts val="0"/>
              </a:spcBef>
              <a:spcAft>
                <a:spcPts val="0"/>
              </a:spcAft>
              <a:buNone/>
            </a:pPr>
            <a:r>
              <a:rPr b="1" lang="en-US" sz="2400">
                <a:solidFill>
                  <a:srgbClr val="FFFFFF"/>
                </a:solidFill>
                <a:latin typeface="Arial"/>
                <a:ea typeface="Arial"/>
                <a:cs typeface="Arial"/>
                <a:sym typeface="Arial"/>
              </a:rPr>
              <a:t>GRE</a:t>
            </a:r>
            <a:endParaRPr/>
          </a:p>
        </p:txBody>
      </p:sp>
      <p:grpSp>
        <p:nvGrpSpPr>
          <p:cNvPr id="190" name="Google Shape;190;p15"/>
          <p:cNvGrpSpPr/>
          <p:nvPr/>
        </p:nvGrpSpPr>
        <p:grpSpPr>
          <a:xfrm>
            <a:off x="2137439" y="3037422"/>
            <a:ext cx="666614" cy="709105"/>
            <a:chOff x="0" y="0"/>
            <a:chExt cx="812800" cy="864610"/>
          </a:xfrm>
        </p:grpSpPr>
        <p:sp>
          <p:nvSpPr>
            <p:cNvPr id="191" name="Google Shape;191;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1</a:t>
              </a:r>
              <a:endParaRPr/>
            </a:p>
          </p:txBody>
        </p:sp>
      </p:grpSp>
      <p:grpSp>
        <p:nvGrpSpPr>
          <p:cNvPr id="193" name="Google Shape;193;p15"/>
          <p:cNvGrpSpPr/>
          <p:nvPr/>
        </p:nvGrpSpPr>
        <p:grpSpPr>
          <a:xfrm>
            <a:off x="6212013" y="4789531"/>
            <a:ext cx="666614" cy="709105"/>
            <a:chOff x="0" y="0"/>
            <a:chExt cx="812800" cy="864610"/>
          </a:xfrm>
        </p:grpSpPr>
        <p:sp>
          <p:nvSpPr>
            <p:cNvPr id="194" name="Google Shape;194;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5</a:t>
              </a:r>
              <a:endParaRPr/>
            </a:p>
          </p:txBody>
        </p:sp>
      </p:grpSp>
      <p:grpSp>
        <p:nvGrpSpPr>
          <p:cNvPr id="196" name="Google Shape;196;p15"/>
          <p:cNvGrpSpPr/>
          <p:nvPr/>
        </p:nvGrpSpPr>
        <p:grpSpPr>
          <a:xfrm>
            <a:off x="6203921" y="6632715"/>
            <a:ext cx="666614" cy="709105"/>
            <a:chOff x="0" y="0"/>
            <a:chExt cx="812800" cy="864610"/>
          </a:xfrm>
        </p:grpSpPr>
        <p:sp>
          <p:nvSpPr>
            <p:cNvPr id="197" name="Google Shape;197;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6</a:t>
              </a:r>
              <a:endParaRPr/>
            </a:p>
          </p:txBody>
        </p:sp>
      </p:grpSp>
      <p:grpSp>
        <p:nvGrpSpPr>
          <p:cNvPr id="199" name="Google Shape;199;p15"/>
          <p:cNvGrpSpPr/>
          <p:nvPr/>
        </p:nvGrpSpPr>
        <p:grpSpPr>
          <a:xfrm>
            <a:off x="2111955" y="4789531"/>
            <a:ext cx="666614" cy="709105"/>
            <a:chOff x="0" y="0"/>
            <a:chExt cx="812800" cy="864610"/>
          </a:xfrm>
        </p:grpSpPr>
        <p:sp>
          <p:nvSpPr>
            <p:cNvPr id="200" name="Google Shape;200;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2</a:t>
              </a:r>
              <a:endParaRPr/>
            </a:p>
          </p:txBody>
        </p:sp>
      </p:grpSp>
      <p:grpSp>
        <p:nvGrpSpPr>
          <p:cNvPr id="202" name="Google Shape;202;p15"/>
          <p:cNvGrpSpPr/>
          <p:nvPr/>
        </p:nvGrpSpPr>
        <p:grpSpPr>
          <a:xfrm>
            <a:off x="2111955" y="6632715"/>
            <a:ext cx="666614" cy="709105"/>
            <a:chOff x="0" y="0"/>
            <a:chExt cx="812800" cy="864610"/>
          </a:xfrm>
        </p:grpSpPr>
        <p:sp>
          <p:nvSpPr>
            <p:cNvPr id="203" name="Google Shape;203;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3</a:t>
              </a:r>
              <a:endParaRPr/>
            </a:p>
          </p:txBody>
        </p:sp>
      </p:grpSp>
      <p:grpSp>
        <p:nvGrpSpPr>
          <p:cNvPr id="205" name="Google Shape;205;p15"/>
          <p:cNvGrpSpPr/>
          <p:nvPr/>
        </p:nvGrpSpPr>
        <p:grpSpPr>
          <a:xfrm>
            <a:off x="9999608" y="4838364"/>
            <a:ext cx="666614" cy="709105"/>
            <a:chOff x="0" y="0"/>
            <a:chExt cx="812800" cy="864610"/>
          </a:xfrm>
        </p:grpSpPr>
        <p:sp>
          <p:nvSpPr>
            <p:cNvPr id="206" name="Google Shape;206;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8</a:t>
              </a:r>
              <a:endParaRPr/>
            </a:p>
          </p:txBody>
        </p:sp>
      </p:grpSp>
      <p:grpSp>
        <p:nvGrpSpPr>
          <p:cNvPr id="208" name="Google Shape;208;p15"/>
          <p:cNvGrpSpPr/>
          <p:nvPr/>
        </p:nvGrpSpPr>
        <p:grpSpPr>
          <a:xfrm>
            <a:off x="9999608" y="6632715"/>
            <a:ext cx="666614" cy="709105"/>
            <a:chOff x="0" y="0"/>
            <a:chExt cx="812800" cy="864610"/>
          </a:xfrm>
        </p:grpSpPr>
        <p:sp>
          <p:nvSpPr>
            <p:cNvPr id="209" name="Google Shape;209;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9</a:t>
              </a:r>
              <a:endParaRPr/>
            </a:p>
          </p:txBody>
        </p:sp>
      </p:grpSp>
      <p:grpSp>
        <p:nvGrpSpPr>
          <p:cNvPr id="211" name="Google Shape;211;p15"/>
          <p:cNvGrpSpPr/>
          <p:nvPr/>
        </p:nvGrpSpPr>
        <p:grpSpPr>
          <a:xfrm>
            <a:off x="9889384" y="2980408"/>
            <a:ext cx="666614" cy="709105"/>
            <a:chOff x="0" y="0"/>
            <a:chExt cx="812800" cy="864610"/>
          </a:xfrm>
        </p:grpSpPr>
        <p:sp>
          <p:nvSpPr>
            <p:cNvPr id="212" name="Google Shape;212;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7</a:t>
              </a:r>
              <a:endParaRPr/>
            </a:p>
          </p:txBody>
        </p:sp>
      </p:grpSp>
      <p:grpSp>
        <p:nvGrpSpPr>
          <p:cNvPr id="214" name="Google Shape;214;p15"/>
          <p:cNvGrpSpPr/>
          <p:nvPr/>
        </p:nvGrpSpPr>
        <p:grpSpPr>
          <a:xfrm>
            <a:off x="6212013" y="3008915"/>
            <a:ext cx="666614" cy="709105"/>
            <a:chOff x="0" y="0"/>
            <a:chExt cx="812800" cy="864610"/>
          </a:xfrm>
        </p:grpSpPr>
        <p:sp>
          <p:nvSpPr>
            <p:cNvPr id="215" name="Google Shape;215;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4</a:t>
              </a:r>
              <a:endParaRPr/>
            </a:p>
          </p:txBody>
        </p:sp>
      </p:grpSp>
      <p:grpSp>
        <p:nvGrpSpPr>
          <p:cNvPr id="217" name="Google Shape;217;p15"/>
          <p:cNvGrpSpPr/>
          <p:nvPr/>
        </p:nvGrpSpPr>
        <p:grpSpPr>
          <a:xfrm>
            <a:off x="13786060" y="4789531"/>
            <a:ext cx="666614" cy="709105"/>
            <a:chOff x="0" y="0"/>
            <a:chExt cx="812800" cy="864610"/>
          </a:xfrm>
        </p:grpSpPr>
        <p:sp>
          <p:nvSpPr>
            <p:cNvPr id="218" name="Google Shape;218;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11</a:t>
              </a:r>
              <a:endParaRPr/>
            </a:p>
          </p:txBody>
        </p:sp>
      </p:grpSp>
      <p:grpSp>
        <p:nvGrpSpPr>
          <p:cNvPr id="220" name="Google Shape;220;p15"/>
          <p:cNvGrpSpPr/>
          <p:nvPr/>
        </p:nvGrpSpPr>
        <p:grpSpPr>
          <a:xfrm>
            <a:off x="13782205" y="6632715"/>
            <a:ext cx="666614" cy="709105"/>
            <a:chOff x="0" y="0"/>
            <a:chExt cx="812800" cy="864610"/>
          </a:xfrm>
        </p:grpSpPr>
        <p:sp>
          <p:nvSpPr>
            <p:cNvPr id="221" name="Google Shape;221;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12</a:t>
              </a:r>
              <a:endParaRPr/>
            </a:p>
          </p:txBody>
        </p:sp>
      </p:grpSp>
      <p:grpSp>
        <p:nvGrpSpPr>
          <p:cNvPr id="223" name="Google Shape;223;p15"/>
          <p:cNvGrpSpPr/>
          <p:nvPr/>
        </p:nvGrpSpPr>
        <p:grpSpPr>
          <a:xfrm>
            <a:off x="13782205" y="2980408"/>
            <a:ext cx="666614" cy="709105"/>
            <a:chOff x="0" y="0"/>
            <a:chExt cx="812800" cy="864610"/>
          </a:xfrm>
        </p:grpSpPr>
        <p:sp>
          <p:nvSpPr>
            <p:cNvPr id="224" name="Google Shape;224;p15"/>
            <p:cNvSpPr/>
            <p:nvPr/>
          </p:nvSpPr>
          <p:spPr>
            <a:xfrm>
              <a:off x="0" y="0"/>
              <a:ext cx="812800" cy="864610"/>
            </a:xfrm>
            <a:custGeom>
              <a:rect b="b" l="l" r="r" t="t"/>
              <a:pathLst>
                <a:path extrusionOk="0" h="864610" w="812800">
                  <a:moveTo>
                    <a:pt x="406400" y="0"/>
                  </a:moveTo>
                  <a:cubicBezTo>
                    <a:pt x="181951" y="0"/>
                    <a:pt x="0" y="193549"/>
                    <a:pt x="0" y="432305"/>
                  </a:cubicBezTo>
                  <a:cubicBezTo>
                    <a:pt x="0" y="671060"/>
                    <a:pt x="181951" y="864610"/>
                    <a:pt x="406400" y="864610"/>
                  </a:cubicBezTo>
                  <a:cubicBezTo>
                    <a:pt x="630849" y="864610"/>
                    <a:pt x="812800" y="671060"/>
                    <a:pt x="812800" y="432305"/>
                  </a:cubicBezTo>
                  <a:cubicBezTo>
                    <a:pt x="812800" y="193549"/>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5"/>
            <p:cNvSpPr txBox="1"/>
            <p:nvPr/>
          </p:nvSpPr>
          <p:spPr>
            <a:xfrm>
              <a:off x="76200" y="62007"/>
              <a:ext cx="660400" cy="721545"/>
            </a:xfrm>
            <a:prstGeom prst="rect">
              <a:avLst/>
            </a:prstGeom>
            <a:noFill/>
            <a:ln>
              <a:noFill/>
            </a:ln>
          </p:spPr>
          <p:txBody>
            <a:bodyPr anchorCtr="0" anchor="ctr" bIns="50800" lIns="50800" spcFirstLastPara="1" rIns="50800" wrap="square" tIns="50800">
              <a:noAutofit/>
            </a:bodyPr>
            <a:lstStyle/>
            <a:p>
              <a:pPr indent="0" lvl="0" marL="0" marR="0" rtl="0" algn="ctr">
                <a:lnSpc>
                  <a:spcPct val="115958"/>
                </a:lnSpc>
                <a:spcBef>
                  <a:spcPts val="0"/>
                </a:spcBef>
                <a:spcAft>
                  <a:spcPts val="0"/>
                </a:spcAft>
                <a:buNone/>
              </a:pPr>
              <a:r>
                <a:rPr lang="en-US" sz="2400">
                  <a:solidFill>
                    <a:srgbClr val="FFFFFF"/>
                  </a:solidFill>
                  <a:latin typeface="Arial"/>
                  <a:ea typeface="Arial"/>
                  <a:cs typeface="Arial"/>
                  <a:sym typeface="Arial"/>
                </a:rPr>
                <a:t>10</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229" name="Shape 229"/>
        <p:cNvGrpSpPr/>
        <p:nvPr/>
      </p:nvGrpSpPr>
      <p:grpSpPr>
        <a:xfrm>
          <a:off x="0" y="0"/>
          <a:ext cx="0" cy="0"/>
          <a:chOff x="0" y="0"/>
          <a:chExt cx="0" cy="0"/>
        </a:xfrm>
      </p:grpSpPr>
      <p:sp>
        <p:nvSpPr>
          <p:cNvPr id="230" name="Google Shape;230;p16"/>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16"/>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6"/>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6"/>
          <p:cNvSpPr/>
          <p:nvPr/>
        </p:nvSpPr>
        <p:spPr>
          <a:xfrm flipH="1">
            <a:off x="5615842" y="290263"/>
            <a:ext cx="7056316" cy="3008351"/>
          </a:xfrm>
          <a:custGeom>
            <a:rect b="b" l="l" r="r" t="t"/>
            <a:pathLst>
              <a:path extrusionOk="0" h="3008351" w="7056316">
                <a:moveTo>
                  <a:pt x="7056316" y="0"/>
                </a:moveTo>
                <a:lnTo>
                  <a:pt x="0" y="0"/>
                </a:lnTo>
                <a:lnTo>
                  <a:pt x="0" y="3008351"/>
                </a:lnTo>
                <a:lnTo>
                  <a:pt x="7056316" y="3008351"/>
                </a:lnTo>
                <a:lnTo>
                  <a:pt x="7056316" y="0"/>
                </a:lnTo>
                <a:close/>
              </a:path>
            </a:pathLst>
          </a:custGeom>
          <a:blipFill rotWithShape="1">
            <a:blip r:embed="rId6">
              <a:alphaModFix amt="43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4" name="Google Shape;234;p16"/>
          <p:cNvGrpSpPr/>
          <p:nvPr/>
        </p:nvGrpSpPr>
        <p:grpSpPr>
          <a:xfrm>
            <a:off x="16030363" y="824384"/>
            <a:ext cx="2680687" cy="970054"/>
            <a:chOff x="0" y="-19050"/>
            <a:chExt cx="706025" cy="255488"/>
          </a:xfrm>
        </p:grpSpPr>
        <p:sp>
          <p:nvSpPr>
            <p:cNvPr id="235" name="Google Shape;235;p16"/>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16"/>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7" name="Google Shape;237;p16"/>
          <p:cNvSpPr/>
          <p:nvPr/>
        </p:nvSpPr>
        <p:spPr>
          <a:xfrm>
            <a:off x="539310" y="3298614"/>
            <a:ext cx="17209380" cy="5392897"/>
          </a:xfrm>
          <a:custGeom>
            <a:rect b="b" l="l" r="r" t="t"/>
            <a:pathLst>
              <a:path extrusionOk="0" h="5392897" w="17209380">
                <a:moveTo>
                  <a:pt x="0" y="0"/>
                </a:moveTo>
                <a:lnTo>
                  <a:pt x="17209380" y="0"/>
                </a:lnTo>
                <a:lnTo>
                  <a:pt x="17209380" y="5392897"/>
                </a:lnTo>
                <a:lnTo>
                  <a:pt x="0" y="539289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6"/>
          <p:cNvSpPr txBox="1"/>
          <p:nvPr/>
        </p:nvSpPr>
        <p:spPr>
          <a:xfrm>
            <a:off x="2685309" y="1272659"/>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239" name="Google Shape;239;p16"/>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04/17</a:t>
            </a:r>
            <a:endParaRPr/>
          </a:p>
        </p:txBody>
      </p:sp>
      <p:sp>
        <p:nvSpPr>
          <p:cNvPr id="240" name="Google Shape;240;p16"/>
          <p:cNvSpPr txBox="1"/>
          <p:nvPr/>
        </p:nvSpPr>
        <p:spPr>
          <a:xfrm>
            <a:off x="6876368" y="442516"/>
            <a:ext cx="2755300" cy="811093"/>
          </a:xfrm>
          <a:prstGeom prst="rect">
            <a:avLst/>
          </a:prstGeom>
          <a:noFill/>
          <a:ln>
            <a:noFill/>
          </a:ln>
        </p:spPr>
        <p:txBody>
          <a:bodyPr anchorCtr="0" anchor="t" bIns="0" lIns="0" spcFirstLastPara="1" rIns="0" wrap="square" tIns="0">
            <a:spAutoFit/>
          </a:bodyPr>
          <a:lstStyle/>
          <a:p>
            <a:pPr indent="0" lvl="0" marL="0" marR="0" rtl="0" algn="just">
              <a:lnSpc>
                <a:spcPct val="116010"/>
              </a:lnSpc>
              <a:spcBef>
                <a:spcPts val="0"/>
              </a:spcBef>
              <a:spcAft>
                <a:spcPts val="0"/>
              </a:spcAft>
              <a:buNone/>
            </a:pPr>
            <a:r>
              <a:rPr b="1" lang="en-US" sz="5465">
                <a:solidFill>
                  <a:srgbClr val="FFFFFF"/>
                </a:solidFill>
                <a:latin typeface="Antonio"/>
                <a:ea typeface="Antonio"/>
                <a:cs typeface="Antonio"/>
                <a:sym typeface="Antonio"/>
              </a:rPr>
              <a:t>PROJECT</a:t>
            </a:r>
            <a:endParaRPr/>
          </a:p>
        </p:txBody>
      </p:sp>
      <p:sp>
        <p:nvSpPr>
          <p:cNvPr id="241" name="Google Shape;241;p16"/>
          <p:cNvSpPr txBox="1"/>
          <p:nvPr/>
        </p:nvSpPr>
        <p:spPr>
          <a:xfrm>
            <a:off x="6703213" y="1182637"/>
            <a:ext cx="2761201" cy="1242653"/>
          </a:xfrm>
          <a:prstGeom prst="rect">
            <a:avLst/>
          </a:prstGeom>
          <a:noFill/>
          <a:ln>
            <a:noFill/>
          </a:ln>
        </p:spPr>
        <p:txBody>
          <a:bodyPr anchorCtr="0" anchor="t" bIns="0" lIns="0" spcFirstLastPara="1" rIns="0" wrap="square" tIns="0">
            <a:spAutoFit/>
          </a:bodyPr>
          <a:lstStyle/>
          <a:p>
            <a:pPr indent="0" lvl="0" marL="0" marR="0" rtl="0" algn="just">
              <a:lnSpc>
                <a:spcPct val="115998"/>
              </a:lnSpc>
              <a:spcBef>
                <a:spcPts val="0"/>
              </a:spcBef>
              <a:spcAft>
                <a:spcPts val="0"/>
              </a:spcAft>
              <a:buNone/>
            </a:pPr>
            <a:r>
              <a:rPr lang="en-US" sz="8307">
                <a:solidFill>
                  <a:srgbClr val="FFFFFF"/>
                </a:solidFill>
                <a:latin typeface="Antonio Light"/>
                <a:ea typeface="Antonio Light"/>
                <a:cs typeface="Antonio Light"/>
                <a:sym typeface="Antonio Light"/>
              </a:rPr>
              <a:t>DESING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245" name="Shape 245"/>
        <p:cNvGrpSpPr/>
        <p:nvPr/>
      </p:nvGrpSpPr>
      <p:grpSpPr>
        <a:xfrm>
          <a:off x="0" y="0"/>
          <a:ext cx="0" cy="0"/>
          <a:chOff x="0" y="0"/>
          <a:chExt cx="0" cy="0"/>
        </a:xfrm>
      </p:grpSpPr>
      <p:sp>
        <p:nvSpPr>
          <p:cNvPr id="246" name="Google Shape;246;p17"/>
          <p:cNvSpPr/>
          <p:nvPr/>
        </p:nvSpPr>
        <p:spPr>
          <a:xfrm flipH="1">
            <a:off x="-10062939"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17"/>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8" name="Google Shape;248;p17"/>
          <p:cNvGrpSpPr/>
          <p:nvPr/>
        </p:nvGrpSpPr>
        <p:grpSpPr>
          <a:xfrm rot="10800000">
            <a:off x="16136233" y="8591686"/>
            <a:ext cx="666614" cy="666614"/>
            <a:chOff x="0" y="0"/>
            <a:chExt cx="812800" cy="812800"/>
          </a:xfrm>
        </p:grpSpPr>
        <p:sp>
          <p:nvSpPr>
            <p:cNvPr id="249" name="Google Shape;249;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1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1" name="Google Shape;251;p17"/>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2" name="Google Shape;252;p17"/>
          <p:cNvGrpSpPr/>
          <p:nvPr/>
        </p:nvGrpSpPr>
        <p:grpSpPr>
          <a:xfrm>
            <a:off x="16030363" y="824384"/>
            <a:ext cx="2680687" cy="970054"/>
            <a:chOff x="0" y="-19050"/>
            <a:chExt cx="706025" cy="255488"/>
          </a:xfrm>
        </p:grpSpPr>
        <p:sp>
          <p:nvSpPr>
            <p:cNvPr id="253" name="Google Shape;253;p17"/>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7"/>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5" name="Google Shape;255;p17"/>
          <p:cNvGrpSpPr/>
          <p:nvPr/>
        </p:nvGrpSpPr>
        <p:grpSpPr>
          <a:xfrm>
            <a:off x="622391" y="3012902"/>
            <a:ext cx="666614" cy="666614"/>
            <a:chOff x="0" y="0"/>
            <a:chExt cx="812800" cy="812800"/>
          </a:xfrm>
        </p:grpSpPr>
        <p:sp>
          <p:nvSpPr>
            <p:cNvPr id="256" name="Google Shape;25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1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8" name="Google Shape;258;p17"/>
          <p:cNvGrpSpPr/>
          <p:nvPr/>
        </p:nvGrpSpPr>
        <p:grpSpPr>
          <a:xfrm>
            <a:off x="9546983" y="2297651"/>
            <a:ext cx="666614" cy="666614"/>
            <a:chOff x="0" y="0"/>
            <a:chExt cx="812800" cy="812800"/>
          </a:xfrm>
        </p:grpSpPr>
        <p:sp>
          <p:nvSpPr>
            <p:cNvPr id="259" name="Google Shape;259;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1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1" name="Google Shape;261;p17"/>
          <p:cNvGrpSpPr/>
          <p:nvPr/>
        </p:nvGrpSpPr>
        <p:grpSpPr>
          <a:xfrm>
            <a:off x="9546983" y="8591686"/>
            <a:ext cx="666614" cy="666614"/>
            <a:chOff x="0" y="0"/>
            <a:chExt cx="812800" cy="812800"/>
          </a:xfrm>
        </p:grpSpPr>
        <p:sp>
          <p:nvSpPr>
            <p:cNvPr id="262" name="Google Shape;26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1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4" name="Google Shape;264;p17"/>
          <p:cNvGrpSpPr/>
          <p:nvPr/>
        </p:nvGrpSpPr>
        <p:grpSpPr>
          <a:xfrm rot="10800000">
            <a:off x="16296773" y="2297651"/>
            <a:ext cx="666614" cy="666614"/>
            <a:chOff x="0" y="0"/>
            <a:chExt cx="812800" cy="812800"/>
          </a:xfrm>
        </p:grpSpPr>
        <p:sp>
          <p:nvSpPr>
            <p:cNvPr id="265" name="Google Shape;26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17"/>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7" name="Google Shape;267;p17"/>
          <p:cNvSpPr/>
          <p:nvPr/>
        </p:nvSpPr>
        <p:spPr>
          <a:xfrm>
            <a:off x="9772386" y="2447840"/>
            <a:ext cx="6857693" cy="6626246"/>
          </a:xfrm>
          <a:custGeom>
            <a:rect b="b" l="l" r="r" t="t"/>
            <a:pathLst>
              <a:path extrusionOk="0" h="6626246" w="6857693">
                <a:moveTo>
                  <a:pt x="0" y="0"/>
                </a:moveTo>
                <a:lnTo>
                  <a:pt x="6857694" y="0"/>
                </a:lnTo>
                <a:lnTo>
                  <a:pt x="6857694" y="6626247"/>
                </a:lnTo>
                <a:lnTo>
                  <a:pt x="0" y="662624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17"/>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269" name="Google Shape;269;p17"/>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05/17</a:t>
            </a:r>
            <a:endParaRPr/>
          </a:p>
        </p:txBody>
      </p:sp>
      <p:sp>
        <p:nvSpPr>
          <p:cNvPr id="270" name="Google Shape;270;p17"/>
          <p:cNvSpPr txBox="1"/>
          <p:nvPr/>
        </p:nvSpPr>
        <p:spPr>
          <a:xfrm>
            <a:off x="7877286" y="450374"/>
            <a:ext cx="2088856" cy="1583992"/>
          </a:xfrm>
          <a:prstGeom prst="rect">
            <a:avLst/>
          </a:prstGeom>
          <a:noFill/>
          <a:ln>
            <a:noFill/>
          </a:ln>
        </p:spPr>
        <p:txBody>
          <a:bodyPr anchorCtr="0" anchor="t" bIns="0" lIns="0" spcFirstLastPara="1" rIns="0" wrap="square" tIns="0">
            <a:spAutoFit/>
          </a:bodyPr>
          <a:lstStyle/>
          <a:p>
            <a:pPr indent="0" lvl="0" marL="0" marR="0" rtl="0" algn="ctr">
              <a:lnSpc>
                <a:spcPct val="115996"/>
              </a:lnSpc>
              <a:spcBef>
                <a:spcPts val="0"/>
              </a:spcBef>
              <a:spcAft>
                <a:spcPts val="0"/>
              </a:spcAft>
              <a:buNone/>
            </a:pPr>
            <a:r>
              <a:rPr lang="en-US" sz="10646">
                <a:solidFill>
                  <a:srgbClr val="FFFFFF"/>
                </a:solidFill>
                <a:latin typeface="Antonio Light"/>
                <a:ea typeface="Antonio Light"/>
                <a:cs typeface="Antonio Light"/>
                <a:sym typeface="Antonio Light"/>
              </a:rPr>
              <a:t>SSH</a:t>
            </a:r>
            <a:endParaRPr/>
          </a:p>
        </p:txBody>
      </p:sp>
      <p:sp>
        <p:nvSpPr>
          <p:cNvPr id="271" name="Google Shape;271;p17"/>
          <p:cNvSpPr txBox="1"/>
          <p:nvPr/>
        </p:nvSpPr>
        <p:spPr>
          <a:xfrm>
            <a:off x="1030757" y="3249774"/>
            <a:ext cx="7585437" cy="5770811"/>
          </a:xfrm>
          <a:prstGeom prst="rect">
            <a:avLst/>
          </a:prstGeom>
          <a:noFill/>
          <a:ln>
            <a:noFill/>
          </a:ln>
        </p:spPr>
        <p:txBody>
          <a:bodyPr anchorCtr="0" anchor="t" bIns="0" lIns="0" spcFirstLastPara="1" rIns="0" wrap="square" tIns="0">
            <a:spAutoFit/>
          </a:bodyPr>
          <a:lstStyle/>
          <a:p>
            <a:pPr indent="0" lvl="0" marL="0" marR="0" rtl="0" algn="l">
              <a:lnSpc>
                <a:spcPct val="155468"/>
              </a:lnSpc>
              <a:spcBef>
                <a:spcPts val="0"/>
              </a:spcBef>
              <a:spcAft>
                <a:spcPts val="0"/>
              </a:spcAft>
              <a:buNone/>
            </a:pPr>
            <a:r>
              <a:rPr lang="en-US" sz="3200">
                <a:solidFill>
                  <a:srgbClr val="FFFFFF"/>
                </a:solidFill>
                <a:latin typeface="Arial"/>
                <a:ea typeface="Arial"/>
                <a:cs typeface="Arial"/>
                <a:sym typeface="Arial"/>
              </a:rPr>
              <a:t>WE PRIORITIZED SECURITY BY IMPLEMENTING SSH ON OUR NETWORK ROUTERS AND SWITCHES. SSH ENCRYPTS DATA, MAKING IT A SAFER ALTERNATIVE TO TELNET. THIS PROTECTS CRUCIAL INFORMATION LIKE PASSWORDS AND CONFIGURATIONS FROM POTENTIAL CYBERATTACKS</a:t>
            </a:r>
            <a:endParaRPr/>
          </a:p>
          <a:p>
            <a:pPr indent="0" lvl="0" marL="0" marR="0" rtl="0" algn="ctr">
              <a:lnSpc>
                <a:spcPct val="115994"/>
              </a:lnSpc>
              <a:spcBef>
                <a:spcPts val="0"/>
              </a:spcBef>
              <a:spcAft>
                <a:spcPts val="0"/>
              </a:spcAft>
              <a:buNone/>
            </a:pPr>
            <a:r>
              <a:t/>
            </a:r>
            <a:endParaRPr sz="4289">
              <a:solidFill>
                <a:srgbClr val="FFFFFF"/>
              </a:solidFill>
              <a:latin typeface="Antonio Light"/>
              <a:ea typeface="Antonio Light"/>
              <a:cs typeface="Antonio Light"/>
              <a:sym typeface="Antoni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275" name="Shape 275"/>
        <p:cNvGrpSpPr/>
        <p:nvPr/>
      </p:nvGrpSpPr>
      <p:grpSpPr>
        <a:xfrm>
          <a:off x="0" y="0"/>
          <a:ext cx="0" cy="0"/>
          <a:chOff x="0" y="0"/>
          <a:chExt cx="0" cy="0"/>
        </a:xfrm>
      </p:grpSpPr>
      <p:sp>
        <p:nvSpPr>
          <p:cNvPr id="276" name="Google Shape;276;p18"/>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18"/>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8" name="Google Shape;278;p18"/>
          <p:cNvGrpSpPr/>
          <p:nvPr/>
        </p:nvGrpSpPr>
        <p:grpSpPr>
          <a:xfrm rot="10800000">
            <a:off x="16296773" y="8591686"/>
            <a:ext cx="666614" cy="666614"/>
            <a:chOff x="0" y="0"/>
            <a:chExt cx="812800" cy="812800"/>
          </a:xfrm>
        </p:grpSpPr>
        <p:sp>
          <p:nvSpPr>
            <p:cNvPr id="279" name="Google Shape;279;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18"/>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1" name="Google Shape;281;p18"/>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2" name="Google Shape;282;p18"/>
          <p:cNvGrpSpPr/>
          <p:nvPr/>
        </p:nvGrpSpPr>
        <p:grpSpPr>
          <a:xfrm>
            <a:off x="16030363" y="824384"/>
            <a:ext cx="2680687" cy="970054"/>
            <a:chOff x="0" y="-19050"/>
            <a:chExt cx="706025" cy="255488"/>
          </a:xfrm>
        </p:grpSpPr>
        <p:sp>
          <p:nvSpPr>
            <p:cNvPr id="283" name="Google Shape;283;p18"/>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18"/>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5" name="Google Shape;285;p18"/>
          <p:cNvGrpSpPr/>
          <p:nvPr/>
        </p:nvGrpSpPr>
        <p:grpSpPr>
          <a:xfrm>
            <a:off x="318343" y="2958712"/>
            <a:ext cx="666614" cy="666614"/>
            <a:chOff x="0" y="0"/>
            <a:chExt cx="812800" cy="812800"/>
          </a:xfrm>
        </p:grpSpPr>
        <p:sp>
          <p:nvSpPr>
            <p:cNvPr id="286" name="Google Shape;286;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18"/>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8" name="Google Shape;288;p18"/>
          <p:cNvGrpSpPr/>
          <p:nvPr/>
        </p:nvGrpSpPr>
        <p:grpSpPr>
          <a:xfrm>
            <a:off x="9546983" y="2297651"/>
            <a:ext cx="666614" cy="666614"/>
            <a:chOff x="0" y="0"/>
            <a:chExt cx="812800" cy="812800"/>
          </a:xfrm>
        </p:grpSpPr>
        <p:sp>
          <p:nvSpPr>
            <p:cNvPr id="289" name="Google Shape;289;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18"/>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1" name="Google Shape;291;p18"/>
          <p:cNvGrpSpPr/>
          <p:nvPr/>
        </p:nvGrpSpPr>
        <p:grpSpPr>
          <a:xfrm>
            <a:off x="9546983" y="8591686"/>
            <a:ext cx="666614" cy="666614"/>
            <a:chOff x="0" y="0"/>
            <a:chExt cx="812800" cy="812800"/>
          </a:xfrm>
        </p:grpSpPr>
        <p:sp>
          <p:nvSpPr>
            <p:cNvPr id="292" name="Google Shape;292;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18"/>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4" name="Google Shape;294;p18"/>
          <p:cNvGrpSpPr/>
          <p:nvPr/>
        </p:nvGrpSpPr>
        <p:grpSpPr>
          <a:xfrm rot="10800000">
            <a:off x="16296773" y="2297651"/>
            <a:ext cx="666614" cy="666614"/>
            <a:chOff x="0" y="0"/>
            <a:chExt cx="812800" cy="812800"/>
          </a:xfrm>
        </p:grpSpPr>
        <p:sp>
          <p:nvSpPr>
            <p:cNvPr id="295" name="Google Shape;29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18"/>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7" name="Google Shape;297;p18"/>
          <p:cNvSpPr/>
          <p:nvPr/>
        </p:nvSpPr>
        <p:spPr>
          <a:xfrm>
            <a:off x="9903769" y="2630958"/>
            <a:ext cx="6767779" cy="6294035"/>
          </a:xfrm>
          <a:custGeom>
            <a:rect b="b" l="l" r="r" t="t"/>
            <a:pathLst>
              <a:path extrusionOk="0" h="6294035" w="6767779">
                <a:moveTo>
                  <a:pt x="0" y="0"/>
                </a:moveTo>
                <a:lnTo>
                  <a:pt x="6767779" y="0"/>
                </a:lnTo>
                <a:lnTo>
                  <a:pt x="6767779" y="6294035"/>
                </a:lnTo>
                <a:lnTo>
                  <a:pt x="0" y="629403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18"/>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299" name="Google Shape;299;p18"/>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06/17</a:t>
            </a:r>
            <a:endParaRPr/>
          </a:p>
        </p:txBody>
      </p:sp>
      <p:sp>
        <p:nvSpPr>
          <p:cNvPr id="300" name="Google Shape;300;p18"/>
          <p:cNvSpPr txBox="1"/>
          <p:nvPr/>
        </p:nvSpPr>
        <p:spPr>
          <a:xfrm>
            <a:off x="7877286" y="450374"/>
            <a:ext cx="3413374" cy="1583992"/>
          </a:xfrm>
          <a:prstGeom prst="rect">
            <a:avLst/>
          </a:prstGeom>
          <a:noFill/>
          <a:ln>
            <a:noFill/>
          </a:ln>
        </p:spPr>
        <p:txBody>
          <a:bodyPr anchorCtr="0" anchor="t" bIns="0" lIns="0" spcFirstLastPara="1" rIns="0" wrap="square" tIns="0">
            <a:spAutoFit/>
          </a:bodyPr>
          <a:lstStyle/>
          <a:p>
            <a:pPr indent="0" lvl="0" marL="0" marR="0" rtl="0" algn="ctr">
              <a:lnSpc>
                <a:spcPct val="115996"/>
              </a:lnSpc>
              <a:spcBef>
                <a:spcPts val="0"/>
              </a:spcBef>
              <a:spcAft>
                <a:spcPts val="0"/>
              </a:spcAft>
              <a:buNone/>
            </a:pPr>
            <a:r>
              <a:rPr lang="en-US" sz="10646">
                <a:solidFill>
                  <a:srgbClr val="FFFFFF"/>
                </a:solidFill>
                <a:latin typeface="Antonio Light"/>
                <a:ea typeface="Antonio Light"/>
                <a:cs typeface="Antonio Light"/>
                <a:sym typeface="Antonio Light"/>
              </a:rPr>
              <a:t>DHCP</a:t>
            </a:r>
            <a:endParaRPr/>
          </a:p>
        </p:txBody>
      </p:sp>
      <p:sp>
        <p:nvSpPr>
          <p:cNvPr id="301" name="Google Shape;301;p18"/>
          <p:cNvSpPr txBox="1"/>
          <p:nvPr/>
        </p:nvSpPr>
        <p:spPr>
          <a:xfrm>
            <a:off x="798795" y="3065727"/>
            <a:ext cx="7585437" cy="7053213"/>
          </a:xfrm>
          <a:prstGeom prst="rect">
            <a:avLst/>
          </a:prstGeom>
          <a:noFill/>
          <a:ln>
            <a:noFill/>
          </a:ln>
        </p:spPr>
        <p:txBody>
          <a:bodyPr anchorCtr="0" anchor="t" bIns="0" lIns="0" spcFirstLastPara="1" rIns="0" wrap="square" tIns="0">
            <a:spAutoFit/>
          </a:bodyPr>
          <a:lstStyle/>
          <a:p>
            <a:pPr indent="0" lvl="0" marL="0" marR="0" rtl="0" algn="l">
              <a:lnSpc>
                <a:spcPct val="155468"/>
              </a:lnSpc>
              <a:spcBef>
                <a:spcPts val="0"/>
              </a:spcBef>
              <a:spcAft>
                <a:spcPts val="0"/>
              </a:spcAft>
              <a:buNone/>
            </a:pPr>
            <a:r>
              <a:rPr lang="en-US" sz="3200">
                <a:solidFill>
                  <a:srgbClr val="FFFFFF"/>
                </a:solidFill>
                <a:latin typeface="Arial"/>
                <a:ea typeface="Arial"/>
                <a:cs typeface="Arial"/>
                <a:sym typeface="Arial"/>
              </a:rPr>
              <a:t>TO ENSURE EFFICIENT IP ADDRESS MANAGEMENT, WE IMPLEMENTED DHCP ON OUR NETWORK. THIS AUTOMATED SYSTEM DYNAMICALLY ASSIGNS IP ADDRESSES, SUBNET MASKS, GATEWAYS, AND DNS SETTINGS TO DEVICES AS THEY CONNECT TO THE NETWORK. THIS ELIMINATES THE NEED FOR MANUAL CONFIGURATION, SAVING TIME AND PREVENTING IP ADDRESS CONFLICTS.</a:t>
            </a:r>
            <a:endParaRPr/>
          </a:p>
          <a:p>
            <a:pPr indent="0" lvl="0" marL="0" marR="0" rtl="0" algn="ctr">
              <a:lnSpc>
                <a:spcPct val="115994"/>
              </a:lnSpc>
              <a:spcBef>
                <a:spcPts val="0"/>
              </a:spcBef>
              <a:spcAft>
                <a:spcPts val="0"/>
              </a:spcAft>
              <a:buNone/>
            </a:pPr>
            <a:r>
              <a:t/>
            </a:r>
            <a:endParaRPr sz="4289">
              <a:solidFill>
                <a:srgbClr val="FFFFFF"/>
              </a:solidFill>
              <a:latin typeface="Antonio Light"/>
              <a:ea typeface="Antonio Light"/>
              <a:cs typeface="Antonio Light"/>
              <a:sym typeface="Antoni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305" name="Shape 305"/>
        <p:cNvGrpSpPr/>
        <p:nvPr/>
      </p:nvGrpSpPr>
      <p:grpSpPr>
        <a:xfrm>
          <a:off x="0" y="0"/>
          <a:ext cx="0" cy="0"/>
          <a:chOff x="0" y="0"/>
          <a:chExt cx="0" cy="0"/>
        </a:xfrm>
      </p:grpSpPr>
      <p:sp>
        <p:nvSpPr>
          <p:cNvPr id="306" name="Google Shape;306;p19"/>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9"/>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8" name="Google Shape;308;p19"/>
          <p:cNvGrpSpPr/>
          <p:nvPr/>
        </p:nvGrpSpPr>
        <p:grpSpPr>
          <a:xfrm rot="10800000">
            <a:off x="16374573" y="8440052"/>
            <a:ext cx="666614" cy="666614"/>
            <a:chOff x="0" y="0"/>
            <a:chExt cx="812800" cy="812800"/>
          </a:xfrm>
        </p:grpSpPr>
        <p:sp>
          <p:nvSpPr>
            <p:cNvPr id="309" name="Google Shape;30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1" name="Google Shape;311;p19"/>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12" name="Google Shape;312;p19"/>
          <p:cNvGrpSpPr/>
          <p:nvPr/>
        </p:nvGrpSpPr>
        <p:grpSpPr>
          <a:xfrm>
            <a:off x="16030363" y="824384"/>
            <a:ext cx="2680687" cy="970054"/>
            <a:chOff x="0" y="-19050"/>
            <a:chExt cx="706025" cy="255488"/>
          </a:xfrm>
        </p:grpSpPr>
        <p:sp>
          <p:nvSpPr>
            <p:cNvPr id="313" name="Google Shape;313;p19"/>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9"/>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5" name="Google Shape;315;p19"/>
          <p:cNvGrpSpPr/>
          <p:nvPr/>
        </p:nvGrpSpPr>
        <p:grpSpPr>
          <a:xfrm>
            <a:off x="311314" y="2859700"/>
            <a:ext cx="666614" cy="666614"/>
            <a:chOff x="0" y="0"/>
            <a:chExt cx="812800" cy="812800"/>
          </a:xfrm>
        </p:grpSpPr>
        <p:sp>
          <p:nvSpPr>
            <p:cNvPr id="316" name="Google Shape;31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1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8" name="Google Shape;318;p19"/>
          <p:cNvGrpSpPr/>
          <p:nvPr/>
        </p:nvGrpSpPr>
        <p:grpSpPr>
          <a:xfrm>
            <a:off x="9546983" y="2297651"/>
            <a:ext cx="666614" cy="666614"/>
            <a:chOff x="0" y="0"/>
            <a:chExt cx="812800" cy="812800"/>
          </a:xfrm>
        </p:grpSpPr>
        <p:sp>
          <p:nvSpPr>
            <p:cNvPr id="319" name="Google Shape;31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1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1" name="Google Shape;321;p19"/>
          <p:cNvGrpSpPr/>
          <p:nvPr/>
        </p:nvGrpSpPr>
        <p:grpSpPr>
          <a:xfrm>
            <a:off x="9495672" y="8440052"/>
            <a:ext cx="666614" cy="666614"/>
            <a:chOff x="0" y="0"/>
            <a:chExt cx="812800" cy="812800"/>
          </a:xfrm>
        </p:grpSpPr>
        <p:sp>
          <p:nvSpPr>
            <p:cNvPr id="322" name="Google Shape;322;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1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4" name="Google Shape;324;p19"/>
          <p:cNvGrpSpPr/>
          <p:nvPr/>
        </p:nvGrpSpPr>
        <p:grpSpPr>
          <a:xfrm rot="10800000">
            <a:off x="16296773" y="2297651"/>
            <a:ext cx="666614" cy="666614"/>
            <a:chOff x="0" y="0"/>
            <a:chExt cx="812800" cy="812800"/>
          </a:xfrm>
        </p:grpSpPr>
        <p:sp>
          <p:nvSpPr>
            <p:cNvPr id="325" name="Google Shape;325;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1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7" name="Google Shape;327;p19"/>
          <p:cNvSpPr/>
          <p:nvPr/>
        </p:nvSpPr>
        <p:spPr>
          <a:xfrm>
            <a:off x="9795773" y="2589617"/>
            <a:ext cx="7007074" cy="6183743"/>
          </a:xfrm>
          <a:custGeom>
            <a:rect b="b" l="l" r="r" t="t"/>
            <a:pathLst>
              <a:path extrusionOk="0" h="6183743" w="7007074">
                <a:moveTo>
                  <a:pt x="0" y="0"/>
                </a:moveTo>
                <a:lnTo>
                  <a:pt x="7007074" y="0"/>
                </a:lnTo>
                <a:lnTo>
                  <a:pt x="7007074" y="6183742"/>
                </a:lnTo>
                <a:lnTo>
                  <a:pt x="0" y="618374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19"/>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329" name="Google Shape;329;p19"/>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07/17</a:t>
            </a:r>
            <a:endParaRPr/>
          </a:p>
        </p:txBody>
      </p:sp>
      <p:sp>
        <p:nvSpPr>
          <p:cNvPr id="330" name="Google Shape;330;p19"/>
          <p:cNvSpPr txBox="1"/>
          <p:nvPr/>
        </p:nvSpPr>
        <p:spPr>
          <a:xfrm>
            <a:off x="7877286" y="450374"/>
            <a:ext cx="3236771" cy="1583992"/>
          </a:xfrm>
          <a:prstGeom prst="rect">
            <a:avLst/>
          </a:prstGeom>
          <a:noFill/>
          <a:ln>
            <a:noFill/>
          </a:ln>
        </p:spPr>
        <p:txBody>
          <a:bodyPr anchorCtr="0" anchor="t" bIns="0" lIns="0" spcFirstLastPara="1" rIns="0" wrap="square" tIns="0">
            <a:spAutoFit/>
          </a:bodyPr>
          <a:lstStyle/>
          <a:p>
            <a:pPr indent="0" lvl="0" marL="0" marR="0" rtl="0" algn="ctr">
              <a:lnSpc>
                <a:spcPct val="115996"/>
              </a:lnSpc>
              <a:spcBef>
                <a:spcPts val="0"/>
              </a:spcBef>
              <a:spcAft>
                <a:spcPts val="0"/>
              </a:spcAft>
              <a:buNone/>
            </a:pPr>
            <a:r>
              <a:rPr lang="en-US" sz="10646">
                <a:solidFill>
                  <a:srgbClr val="FFFFFF"/>
                </a:solidFill>
                <a:latin typeface="Antonio Light"/>
                <a:ea typeface="Antonio Light"/>
                <a:cs typeface="Antonio Light"/>
                <a:sym typeface="Antonio Light"/>
              </a:rPr>
              <a:t>VLAN</a:t>
            </a:r>
            <a:endParaRPr/>
          </a:p>
        </p:txBody>
      </p:sp>
      <p:sp>
        <p:nvSpPr>
          <p:cNvPr id="331" name="Google Shape;331;p19"/>
          <p:cNvSpPr txBox="1"/>
          <p:nvPr/>
        </p:nvSpPr>
        <p:spPr>
          <a:xfrm>
            <a:off x="707116" y="3170094"/>
            <a:ext cx="7585437" cy="6412012"/>
          </a:xfrm>
          <a:prstGeom prst="rect">
            <a:avLst/>
          </a:prstGeom>
          <a:noFill/>
          <a:ln>
            <a:noFill/>
          </a:ln>
        </p:spPr>
        <p:txBody>
          <a:bodyPr anchorCtr="0" anchor="t" bIns="0" lIns="0" spcFirstLastPara="1" rIns="0" wrap="square" tIns="0">
            <a:spAutoFit/>
          </a:bodyPr>
          <a:lstStyle/>
          <a:p>
            <a:pPr indent="0" lvl="0" marL="0" marR="0" rtl="0" algn="l">
              <a:lnSpc>
                <a:spcPct val="155468"/>
              </a:lnSpc>
              <a:spcBef>
                <a:spcPts val="0"/>
              </a:spcBef>
              <a:spcAft>
                <a:spcPts val="0"/>
              </a:spcAft>
              <a:buNone/>
            </a:pPr>
            <a:r>
              <a:rPr lang="en-US" sz="3200">
                <a:solidFill>
                  <a:srgbClr val="FFFFFF"/>
                </a:solidFill>
                <a:latin typeface="Arial"/>
                <a:ea typeface="Arial"/>
                <a:cs typeface="Arial"/>
                <a:sym typeface="Arial"/>
              </a:rPr>
              <a:t>WE IMPLEMENTED VLANS TO ENHANCE NETWORK SECURITY AND EFFICIENCY. BY SEGREGATING NETWORK TRAFFIC INTO DIFFERENT DEPARTMENTS (IT, MANAGEMENT, STAFF, AND CUSTOMER), WE IMPROVED PERFORMANCE AND MINIMIZED SECURITY RISKS. EACH VLAN HAD ITS OWN IP ADDRESS RANGE, FURTHER BOLSTERING SECURITY.</a:t>
            </a:r>
            <a:endParaRPr/>
          </a:p>
          <a:p>
            <a:pPr indent="0" lvl="0" marL="0" marR="0" rtl="0" algn="ctr">
              <a:lnSpc>
                <a:spcPct val="115994"/>
              </a:lnSpc>
              <a:spcBef>
                <a:spcPts val="0"/>
              </a:spcBef>
              <a:spcAft>
                <a:spcPts val="0"/>
              </a:spcAft>
              <a:buNone/>
            </a:pPr>
            <a:r>
              <a:t/>
            </a:r>
            <a:endParaRPr sz="4289">
              <a:solidFill>
                <a:srgbClr val="FFFFFF"/>
              </a:solidFill>
              <a:latin typeface="Antonio Light"/>
              <a:ea typeface="Antonio Light"/>
              <a:cs typeface="Antonio Light"/>
              <a:sym typeface="Antoni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335" name="Shape 335"/>
        <p:cNvGrpSpPr/>
        <p:nvPr/>
      </p:nvGrpSpPr>
      <p:grpSpPr>
        <a:xfrm>
          <a:off x="0" y="0"/>
          <a:ext cx="0" cy="0"/>
          <a:chOff x="0" y="0"/>
          <a:chExt cx="0" cy="0"/>
        </a:xfrm>
      </p:grpSpPr>
      <p:sp>
        <p:nvSpPr>
          <p:cNvPr id="336" name="Google Shape;336;p20"/>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20"/>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8" name="Google Shape;338;p20"/>
          <p:cNvGrpSpPr/>
          <p:nvPr/>
        </p:nvGrpSpPr>
        <p:grpSpPr>
          <a:xfrm rot="10800000">
            <a:off x="15604611" y="8591686"/>
            <a:ext cx="666614" cy="666614"/>
            <a:chOff x="0" y="0"/>
            <a:chExt cx="812800" cy="812800"/>
          </a:xfrm>
        </p:grpSpPr>
        <p:sp>
          <p:nvSpPr>
            <p:cNvPr id="339" name="Google Shape;33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2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1" name="Google Shape;341;p20"/>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2" name="Google Shape;342;p20"/>
          <p:cNvGrpSpPr/>
          <p:nvPr/>
        </p:nvGrpSpPr>
        <p:grpSpPr>
          <a:xfrm>
            <a:off x="16030363" y="824384"/>
            <a:ext cx="2680687" cy="970054"/>
            <a:chOff x="0" y="-19050"/>
            <a:chExt cx="706025" cy="255488"/>
          </a:xfrm>
        </p:grpSpPr>
        <p:sp>
          <p:nvSpPr>
            <p:cNvPr id="343" name="Google Shape;343;p20"/>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20"/>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5" name="Google Shape;345;p20"/>
          <p:cNvGrpSpPr/>
          <p:nvPr/>
        </p:nvGrpSpPr>
        <p:grpSpPr>
          <a:xfrm>
            <a:off x="429521" y="2623146"/>
            <a:ext cx="666614" cy="666614"/>
            <a:chOff x="0" y="0"/>
            <a:chExt cx="812800" cy="812800"/>
          </a:xfrm>
        </p:grpSpPr>
        <p:sp>
          <p:nvSpPr>
            <p:cNvPr id="346" name="Google Shape;346;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2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8" name="Google Shape;348;p20"/>
          <p:cNvGrpSpPr/>
          <p:nvPr/>
        </p:nvGrpSpPr>
        <p:grpSpPr>
          <a:xfrm>
            <a:off x="10213597" y="2297651"/>
            <a:ext cx="666614" cy="666614"/>
            <a:chOff x="0" y="0"/>
            <a:chExt cx="812800" cy="812800"/>
          </a:xfrm>
        </p:grpSpPr>
        <p:sp>
          <p:nvSpPr>
            <p:cNvPr id="349" name="Google Shape;34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2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1" name="Google Shape;351;p20"/>
          <p:cNvGrpSpPr/>
          <p:nvPr/>
        </p:nvGrpSpPr>
        <p:grpSpPr>
          <a:xfrm>
            <a:off x="10213597" y="8581418"/>
            <a:ext cx="666614" cy="666614"/>
            <a:chOff x="0" y="0"/>
            <a:chExt cx="812800" cy="812800"/>
          </a:xfrm>
        </p:grpSpPr>
        <p:sp>
          <p:nvSpPr>
            <p:cNvPr id="352" name="Google Shape;35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2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4" name="Google Shape;354;p20"/>
          <p:cNvGrpSpPr/>
          <p:nvPr/>
        </p:nvGrpSpPr>
        <p:grpSpPr>
          <a:xfrm rot="10800000">
            <a:off x="15604611" y="2297651"/>
            <a:ext cx="666614" cy="666614"/>
            <a:chOff x="0" y="0"/>
            <a:chExt cx="812800" cy="812800"/>
          </a:xfrm>
        </p:grpSpPr>
        <p:sp>
          <p:nvSpPr>
            <p:cNvPr id="355" name="Google Shape;355;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2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7" name="Google Shape;357;p20"/>
          <p:cNvSpPr/>
          <p:nvPr/>
        </p:nvSpPr>
        <p:spPr>
          <a:xfrm>
            <a:off x="10606326" y="2568035"/>
            <a:ext cx="5196813" cy="6356958"/>
          </a:xfrm>
          <a:custGeom>
            <a:rect b="b" l="l" r="r" t="t"/>
            <a:pathLst>
              <a:path extrusionOk="0" h="6356958" w="5196813">
                <a:moveTo>
                  <a:pt x="0" y="0"/>
                </a:moveTo>
                <a:lnTo>
                  <a:pt x="5196813" y="0"/>
                </a:lnTo>
                <a:lnTo>
                  <a:pt x="5196813" y="6356958"/>
                </a:lnTo>
                <a:lnTo>
                  <a:pt x="0" y="635695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20"/>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359" name="Google Shape;359;p20"/>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08/17</a:t>
            </a:r>
            <a:endParaRPr/>
          </a:p>
        </p:txBody>
      </p:sp>
      <p:sp>
        <p:nvSpPr>
          <p:cNvPr id="360" name="Google Shape;360;p20"/>
          <p:cNvSpPr txBox="1"/>
          <p:nvPr/>
        </p:nvSpPr>
        <p:spPr>
          <a:xfrm>
            <a:off x="7877286" y="450374"/>
            <a:ext cx="2729039" cy="1583992"/>
          </a:xfrm>
          <a:prstGeom prst="rect">
            <a:avLst/>
          </a:prstGeom>
          <a:noFill/>
          <a:ln>
            <a:noFill/>
          </a:ln>
        </p:spPr>
        <p:txBody>
          <a:bodyPr anchorCtr="0" anchor="t" bIns="0" lIns="0" spcFirstLastPara="1" rIns="0" wrap="square" tIns="0">
            <a:spAutoFit/>
          </a:bodyPr>
          <a:lstStyle/>
          <a:p>
            <a:pPr indent="0" lvl="0" marL="0" marR="0" rtl="0" algn="ctr">
              <a:lnSpc>
                <a:spcPct val="115996"/>
              </a:lnSpc>
              <a:spcBef>
                <a:spcPts val="0"/>
              </a:spcBef>
              <a:spcAft>
                <a:spcPts val="0"/>
              </a:spcAft>
              <a:buNone/>
            </a:pPr>
            <a:r>
              <a:rPr lang="en-US" sz="10646">
                <a:solidFill>
                  <a:srgbClr val="FFFFFF"/>
                </a:solidFill>
                <a:latin typeface="Antonio Light"/>
                <a:ea typeface="Antonio Light"/>
                <a:cs typeface="Antonio Light"/>
                <a:sym typeface="Antonio Light"/>
              </a:rPr>
              <a:t>HSRP</a:t>
            </a:r>
            <a:endParaRPr/>
          </a:p>
        </p:txBody>
      </p:sp>
      <p:sp>
        <p:nvSpPr>
          <p:cNvPr id="361" name="Google Shape;361;p20"/>
          <p:cNvSpPr txBox="1"/>
          <p:nvPr/>
        </p:nvSpPr>
        <p:spPr>
          <a:xfrm>
            <a:off x="828486" y="2917394"/>
            <a:ext cx="7585437" cy="7053213"/>
          </a:xfrm>
          <a:prstGeom prst="rect">
            <a:avLst/>
          </a:prstGeom>
          <a:noFill/>
          <a:ln>
            <a:noFill/>
          </a:ln>
        </p:spPr>
        <p:txBody>
          <a:bodyPr anchorCtr="0" anchor="t" bIns="0" lIns="0" spcFirstLastPara="1" rIns="0" wrap="square" tIns="0">
            <a:spAutoFit/>
          </a:bodyPr>
          <a:lstStyle/>
          <a:p>
            <a:pPr indent="0" lvl="0" marL="0" marR="0" rtl="0" algn="l">
              <a:lnSpc>
                <a:spcPct val="155468"/>
              </a:lnSpc>
              <a:spcBef>
                <a:spcPts val="0"/>
              </a:spcBef>
              <a:spcAft>
                <a:spcPts val="0"/>
              </a:spcAft>
              <a:buNone/>
            </a:pPr>
            <a:r>
              <a:rPr lang="en-US" sz="3200">
                <a:solidFill>
                  <a:srgbClr val="FFFFFF"/>
                </a:solidFill>
                <a:latin typeface="Arial"/>
                <a:ea typeface="Arial"/>
                <a:cs typeface="Arial"/>
                <a:sym typeface="Arial"/>
              </a:rPr>
              <a:t>TO ENSURE UNINTERRUPTED NETWORK SERVICES, WE IMPLEMENTED HSRP ON OUR ROUTERS. THIS REDUNDANCY PROTOCOL ALLOWS MULTIPLE ROUTERS TO WORK TOGETHER, WITH ONE ACTING AS THE PRIMARY AND THE OTHERS AS BACKUPS. IF THE PRIMARY ROUTER FAILS, A BACKUP AUTOMATICALLY TAKES OVER, ENSURING MINIMAL DOWNTIME AND CONTINUOUS NETWORK ACCESS.</a:t>
            </a:r>
            <a:endParaRPr/>
          </a:p>
          <a:p>
            <a:pPr indent="0" lvl="0" marL="0" marR="0" rtl="0" algn="ctr">
              <a:lnSpc>
                <a:spcPct val="115994"/>
              </a:lnSpc>
              <a:spcBef>
                <a:spcPts val="0"/>
              </a:spcBef>
              <a:spcAft>
                <a:spcPts val="0"/>
              </a:spcAft>
              <a:buNone/>
            </a:pPr>
            <a:r>
              <a:t/>
            </a:r>
            <a:endParaRPr sz="4289">
              <a:solidFill>
                <a:srgbClr val="FFFFFF"/>
              </a:solidFill>
              <a:latin typeface="Antonio Light"/>
              <a:ea typeface="Antonio Light"/>
              <a:cs typeface="Antonio Light"/>
              <a:sym typeface="Antoni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43F81"/>
            </a:gs>
            <a:gs pos="100000">
              <a:srgbClr val="288198"/>
            </a:gs>
          </a:gsLst>
          <a:lin ang="0" scaled="0"/>
        </a:gradFill>
      </p:bgPr>
    </p:bg>
    <p:spTree>
      <p:nvGrpSpPr>
        <p:cNvPr id="365" name="Shape 365"/>
        <p:cNvGrpSpPr/>
        <p:nvPr/>
      </p:nvGrpSpPr>
      <p:grpSpPr>
        <a:xfrm>
          <a:off x="0" y="0"/>
          <a:ext cx="0" cy="0"/>
          <a:chOff x="0" y="0"/>
          <a:chExt cx="0" cy="0"/>
        </a:xfrm>
      </p:grpSpPr>
      <p:sp>
        <p:nvSpPr>
          <p:cNvPr id="366" name="Google Shape;366;p21"/>
          <p:cNvSpPr/>
          <p:nvPr/>
        </p:nvSpPr>
        <p:spPr>
          <a:xfrm flipH="1">
            <a:off x="-10742067" y="-3151841"/>
            <a:ext cx="16235139" cy="16235139"/>
          </a:xfrm>
          <a:custGeom>
            <a:rect b="b" l="l" r="r" t="t"/>
            <a:pathLst>
              <a:path extrusionOk="0" h="16235139" w="16235139">
                <a:moveTo>
                  <a:pt x="16235138" y="0"/>
                </a:moveTo>
                <a:lnTo>
                  <a:pt x="0" y="0"/>
                </a:lnTo>
                <a:lnTo>
                  <a:pt x="0" y="16235139"/>
                </a:lnTo>
                <a:lnTo>
                  <a:pt x="16235138" y="16235139"/>
                </a:lnTo>
                <a:lnTo>
                  <a:pt x="16235138" y="0"/>
                </a:lnTo>
                <a:close/>
              </a:path>
            </a:pathLst>
          </a:custGeom>
          <a:blipFill rotWithShape="1">
            <a:blip r:embed="rId3">
              <a:alphaModFix amt="20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21"/>
          <p:cNvSpPr/>
          <p:nvPr/>
        </p:nvSpPr>
        <p:spPr>
          <a:xfrm>
            <a:off x="1753164" y="1189894"/>
            <a:ext cx="717581" cy="844471"/>
          </a:xfrm>
          <a:custGeom>
            <a:rect b="b" l="l" r="r" t="t"/>
            <a:pathLst>
              <a:path extrusionOk="0" h="844471" w="717581">
                <a:moveTo>
                  <a:pt x="0" y="0"/>
                </a:moveTo>
                <a:lnTo>
                  <a:pt x="717582" y="0"/>
                </a:lnTo>
                <a:lnTo>
                  <a:pt x="717582" y="844471"/>
                </a:lnTo>
                <a:lnTo>
                  <a:pt x="0" y="8444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68" name="Google Shape;368;p21"/>
          <p:cNvGrpSpPr/>
          <p:nvPr/>
        </p:nvGrpSpPr>
        <p:grpSpPr>
          <a:xfrm rot="10800000">
            <a:off x="16592686" y="8407473"/>
            <a:ext cx="666614" cy="666614"/>
            <a:chOff x="0" y="0"/>
            <a:chExt cx="812800" cy="812800"/>
          </a:xfrm>
        </p:grpSpPr>
        <p:sp>
          <p:nvSpPr>
            <p:cNvPr id="369" name="Google Shape;36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1" name="Google Shape;371;p21"/>
          <p:cNvSpPr/>
          <p:nvPr/>
        </p:nvSpPr>
        <p:spPr>
          <a:xfrm flipH="1">
            <a:off x="16802847" y="9074087"/>
            <a:ext cx="365153" cy="347891"/>
          </a:xfrm>
          <a:custGeom>
            <a:rect b="b" l="l" r="r" t="t"/>
            <a:pathLst>
              <a:path extrusionOk="0" h="347891" w="365153">
                <a:moveTo>
                  <a:pt x="365153" y="0"/>
                </a:moveTo>
                <a:lnTo>
                  <a:pt x="0" y="0"/>
                </a:lnTo>
                <a:lnTo>
                  <a:pt x="0" y="347891"/>
                </a:lnTo>
                <a:lnTo>
                  <a:pt x="365153" y="347891"/>
                </a:lnTo>
                <a:lnTo>
                  <a:pt x="365153"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2" name="Google Shape;372;p21"/>
          <p:cNvGrpSpPr/>
          <p:nvPr/>
        </p:nvGrpSpPr>
        <p:grpSpPr>
          <a:xfrm>
            <a:off x="16030363" y="824384"/>
            <a:ext cx="2680687" cy="970054"/>
            <a:chOff x="0" y="-19050"/>
            <a:chExt cx="706025" cy="255488"/>
          </a:xfrm>
        </p:grpSpPr>
        <p:sp>
          <p:nvSpPr>
            <p:cNvPr id="373" name="Google Shape;373;p21"/>
            <p:cNvSpPr/>
            <p:nvPr/>
          </p:nvSpPr>
          <p:spPr>
            <a:xfrm>
              <a:off x="0" y="0"/>
              <a:ext cx="706025" cy="236438"/>
            </a:xfrm>
            <a:custGeom>
              <a:rect b="b" l="l" r="r" t="t"/>
              <a:pathLst>
                <a:path extrusionOk="0" h="236438" w="706025">
                  <a:moveTo>
                    <a:pt x="0" y="0"/>
                  </a:moveTo>
                  <a:lnTo>
                    <a:pt x="706025" y="0"/>
                  </a:lnTo>
                  <a:lnTo>
                    <a:pt x="706025" y="236438"/>
                  </a:lnTo>
                  <a:lnTo>
                    <a:pt x="0" y="236438"/>
                  </a:lnTo>
                  <a:close/>
                </a:path>
              </a:pathLst>
            </a:custGeom>
            <a:gradFill>
              <a:gsLst>
                <a:gs pos="0">
                  <a:srgbClr val="243F81"/>
                </a:gs>
                <a:gs pos="100000">
                  <a:srgbClr val="28819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21"/>
            <p:cNvSpPr txBox="1"/>
            <p:nvPr/>
          </p:nvSpPr>
          <p:spPr>
            <a:xfrm>
              <a:off x="0" y="-19050"/>
              <a:ext cx="706025" cy="255488"/>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5" name="Google Shape;375;p21"/>
          <p:cNvGrpSpPr/>
          <p:nvPr/>
        </p:nvGrpSpPr>
        <p:grpSpPr>
          <a:xfrm>
            <a:off x="695393" y="2889720"/>
            <a:ext cx="666614" cy="666614"/>
            <a:chOff x="0" y="0"/>
            <a:chExt cx="812800" cy="812800"/>
          </a:xfrm>
        </p:grpSpPr>
        <p:sp>
          <p:nvSpPr>
            <p:cNvPr id="376" name="Google Shape;37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8" name="Google Shape;378;p21"/>
          <p:cNvGrpSpPr/>
          <p:nvPr/>
        </p:nvGrpSpPr>
        <p:grpSpPr>
          <a:xfrm>
            <a:off x="9546983" y="2297651"/>
            <a:ext cx="666614" cy="666614"/>
            <a:chOff x="0" y="0"/>
            <a:chExt cx="812800" cy="812800"/>
          </a:xfrm>
        </p:grpSpPr>
        <p:sp>
          <p:nvSpPr>
            <p:cNvPr id="379" name="Google Shape;37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1" name="Google Shape;381;p21"/>
          <p:cNvGrpSpPr/>
          <p:nvPr/>
        </p:nvGrpSpPr>
        <p:grpSpPr>
          <a:xfrm>
            <a:off x="9546983" y="8407473"/>
            <a:ext cx="666614" cy="666614"/>
            <a:chOff x="0" y="0"/>
            <a:chExt cx="812800" cy="812800"/>
          </a:xfrm>
        </p:grpSpPr>
        <p:sp>
          <p:nvSpPr>
            <p:cNvPr id="382" name="Google Shape;382;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4" name="Google Shape;384;p21"/>
          <p:cNvGrpSpPr/>
          <p:nvPr/>
        </p:nvGrpSpPr>
        <p:grpSpPr>
          <a:xfrm rot="10800000">
            <a:off x="16501386" y="2297651"/>
            <a:ext cx="666614" cy="666614"/>
            <a:chOff x="0" y="0"/>
            <a:chExt cx="812800" cy="812800"/>
          </a:xfrm>
        </p:grpSpPr>
        <p:sp>
          <p:nvSpPr>
            <p:cNvPr id="385" name="Google Shape;38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FE5FF"/>
                </a:gs>
                <a:gs pos="100000">
                  <a:srgbClr val="6F6296">
                    <a:alpha val="0"/>
                  </a:srgbClr>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4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7" name="Google Shape;387;p21"/>
          <p:cNvSpPr/>
          <p:nvPr/>
        </p:nvSpPr>
        <p:spPr>
          <a:xfrm>
            <a:off x="9826616" y="2630958"/>
            <a:ext cx="6976231" cy="6191405"/>
          </a:xfrm>
          <a:custGeom>
            <a:rect b="b" l="l" r="r" t="t"/>
            <a:pathLst>
              <a:path extrusionOk="0" h="6191405" w="6976231">
                <a:moveTo>
                  <a:pt x="0" y="0"/>
                </a:moveTo>
                <a:lnTo>
                  <a:pt x="6976231" y="0"/>
                </a:lnTo>
                <a:lnTo>
                  <a:pt x="6976231" y="6191405"/>
                </a:lnTo>
                <a:lnTo>
                  <a:pt x="0" y="619140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21"/>
          <p:cNvSpPr txBox="1"/>
          <p:nvPr/>
        </p:nvSpPr>
        <p:spPr>
          <a:xfrm>
            <a:off x="2685309" y="1364626"/>
            <a:ext cx="2807763" cy="697992"/>
          </a:xfrm>
          <a:prstGeom prst="rect">
            <a:avLst/>
          </a:prstGeom>
          <a:noFill/>
          <a:ln>
            <a:noFill/>
          </a:ln>
        </p:spPr>
        <p:txBody>
          <a:bodyPr anchorCtr="0" anchor="t" bIns="0" lIns="0" spcFirstLastPara="1" rIns="0" wrap="square" tIns="0">
            <a:spAutoFit/>
          </a:bodyPr>
          <a:lstStyle/>
          <a:p>
            <a:pPr indent="0" lvl="0" marL="0" marR="0" rtl="0" algn="l">
              <a:lnSpc>
                <a:spcPct val="115958"/>
              </a:lnSpc>
              <a:spcBef>
                <a:spcPts val="0"/>
              </a:spcBef>
              <a:spcAft>
                <a:spcPts val="0"/>
              </a:spcAft>
              <a:buNone/>
            </a:pPr>
            <a:r>
              <a:rPr b="1" lang="en-US" sz="2400">
                <a:solidFill>
                  <a:srgbClr val="FFFFFF"/>
                </a:solidFill>
                <a:latin typeface="Montserrat Medium"/>
                <a:ea typeface="Montserrat Medium"/>
                <a:cs typeface="Montserrat Medium"/>
                <a:sym typeface="Montserrat Medium"/>
              </a:rPr>
              <a:t>Enterprise Network</a:t>
            </a:r>
            <a:endParaRPr/>
          </a:p>
        </p:txBody>
      </p:sp>
      <p:sp>
        <p:nvSpPr>
          <p:cNvPr id="389" name="Google Shape;389;p21"/>
          <p:cNvSpPr txBox="1"/>
          <p:nvPr/>
        </p:nvSpPr>
        <p:spPr>
          <a:xfrm>
            <a:off x="16630080" y="1189894"/>
            <a:ext cx="822214" cy="291723"/>
          </a:xfrm>
          <a:prstGeom prst="rect">
            <a:avLst/>
          </a:prstGeom>
          <a:noFill/>
          <a:ln>
            <a:noFill/>
          </a:ln>
        </p:spPr>
        <p:txBody>
          <a:bodyPr anchorCtr="0" anchor="t" bIns="0" lIns="0" spcFirstLastPara="1" rIns="0" wrap="square" tIns="0">
            <a:spAutoFit/>
          </a:bodyPr>
          <a:lstStyle/>
          <a:p>
            <a:pPr indent="0" lvl="0" marL="0" marR="0" rtl="0" algn="l">
              <a:lnSpc>
                <a:spcPct val="115989"/>
              </a:lnSpc>
              <a:spcBef>
                <a:spcPts val="0"/>
              </a:spcBef>
              <a:spcAft>
                <a:spcPts val="0"/>
              </a:spcAft>
              <a:buNone/>
            </a:pPr>
            <a:r>
              <a:rPr b="1" lang="en-US" sz="1920">
                <a:solidFill>
                  <a:srgbClr val="FFFFFF"/>
                </a:solidFill>
                <a:latin typeface="Montserrat Medium"/>
                <a:ea typeface="Montserrat Medium"/>
                <a:cs typeface="Montserrat Medium"/>
                <a:sym typeface="Montserrat Medium"/>
              </a:rPr>
              <a:t>09/17</a:t>
            </a:r>
            <a:endParaRPr/>
          </a:p>
        </p:txBody>
      </p:sp>
      <p:sp>
        <p:nvSpPr>
          <p:cNvPr id="390" name="Google Shape;390;p21"/>
          <p:cNvSpPr txBox="1"/>
          <p:nvPr/>
        </p:nvSpPr>
        <p:spPr>
          <a:xfrm>
            <a:off x="6074273" y="416949"/>
            <a:ext cx="6945420" cy="1583992"/>
          </a:xfrm>
          <a:prstGeom prst="rect">
            <a:avLst/>
          </a:prstGeom>
          <a:noFill/>
          <a:ln>
            <a:noFill/>
          </a:ln>
        </p:spPr>
        <p:txBody>
          <a:bodyPr anchorCtr="0" anchor="t" bIns="0" lIns="0" spcFirstLastPara="1" rIns="0" wrap="square" tIns="0">
            <a:spAutoFit/>
          </a:bodyPr>
          <a:lstStyle/>
          <a:p>
            <a:pPr indent="0" lvl="0" marL="0" marR="0" rtl="0" algn="ctr">
              <a:lnSpc>
                <a:spcPct val="115996"/>
              </a:lnSpc>
              <a:spcBef>
                <a:spcPts val="0"/>
              </a:spcBef>
              <a:spcAft>
                <a:spcPts val="0"/>
              </a:spcAft>
              <a:buNone/>
            </a:pPr>
            <a:r>
              <a:rPr lang="en-US" sz="10646">
                <a:solidFill>
                  <a:srgbClr val="FFFFFF"/>
                </a:solidFill>
                <a:latin typeface="Antonio Light"/>
                <a:ea typeface="Antonio Light"/>
                <a:cs typeface="Antonio Light"/>
                <a:sym typeface="Antonio Light"/>
              </a:rPr>
              <a:t>INTER-VLAN</a:t>
            </a:r>
            <a:endParaRPr/>
          </a:p>
        </p:txBody>
      </p:sp>
      <p:sp>
        <p:nvSpPr>
          <p:cNvPr id="391" name="Google Shape;391;p21"/>
          <p:cNvSpPr txBox="1"/>
          <p:nvPr/>
        </p:nvSpPr>
        <p:spPr>
          <a:xfrm>
            <a:off x="1028700" y="3242077"/>
            <a:ext cx="7585437" cy="5770811"/>
          </a:xfrm>
          <a:prstGeom prst="rect">
            <a:avLst/>
          </a:prstGeom>
          <a:noFill/>
          <a:ln>
            <a:noFill/>
          </a:ln>
        </p:spPr>
        <p:txBody>
          <a:bodyPr anchorCtr="0" anchor="t" bIns="0" lIns="0" spcFirstLastPara="1" rIns="0" wrap="square" tIns="0">
            <a:spAutoFit/>
          </a:bodyPr>
          <a:lstStyle/>
          <a:p>
            <a:pPr indent="0" lvl="0" marL="0" marR="0" rtl="0" algn="l">
              <a:lnSpc>
                <a:spcPct val="155468"/>
              </a:lnSpc>
              <a:spcBef>
                <a:spcPts val="0"/>
              </a:spcBef>
              <a:spcAft>
                <a:spcPts val="0"/>
              </a:spcAft>
              <a:buNone/>
            </a:pPr>
            <a:r>
              <a:rPr lang="en-US" sz="3200">
                <a:solidFill>
                  <a:srgbClr val="FFFFFF"/>
                </a:solidFill>
                <a:latin typeface="Arial"/>
                <a:ea typeface="Arial"/>
                <a:cs typeface="Arial"/>
                <a:sym typeface="Arial"/>
              </a:rPr>
              <a:t>TO ACHIEVE A MORE EFFICIENT AND FLEXIBLE NETWORK, WE CHOSE MLS AS THE BEST SOLUTION TO CONNECT VLANS IN OUR PROJECT. THIS TECHNOLOGY COMBINES THE ADVANTAGES OFFERED BY SWATCHES WITH TRADITIONAL TENSIONS, MAKING IT EASIER TO MANAGE AND EXPAND THE NETWORK.</a:t>
            </a:r>
            <a:endParaRPr/>
          </a:p>
          <a:p>
            <a:pPr indent="0" lvl="0" marL="0" marR="0" rtl="0" algn="ctr">
              <a:lnSpc>
                <a:spcPct val="115994"/>
              </a:lnSpc>
              <a:spcBef>
                <a:spcPts val="0"/>
              </a:spcBef>
              <a:spcAft>
                <a:spcPts val="0"/>
              </a:spcAft>
              <a:buNone/>
            </a:pPr>
            <a:r>
              <a:t/>
            </a:r>
            <a:endParaRPr sz="4289">
              <a:solidFill>
                <a:srgbClr val="FFFFFF"/>
              </a:solidFill>
              <a:latin typeface="Antonio Light"/>
              <a:ea typeface="Antonio Light"/>
              <a:cs typeface="Antonio Light"/>
              <a:sym typeface="Antonio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